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74" r:id="rId4"/>
    <p:sldId id="258" r:id="rId5"/>
    <p:sldId id="259" r:id="rId6"/>
    <p:sldId id="260" r:id="rId7"/>
    <p:sldId id="261" r:id="rId8"/>
    <p:sldId id="262" r:id="rId9"/>
    <p:sldId id="265" r:id="rId10"/>
    <p:sldId id="264" r:id="rId11"/>
    <p:sldId id="266" r:id="rId12"/>
    <p:sldId id="267" r:id="rId13"/>
    <p:sldId id="269" r:id="rId14"/>
    <p:sldId id="268" r:id="rId15"/>
    <p:sldId id="270" r:id="rId16"/>
    <p:sldId id="271" r:id="rId17"/>
    <p:sldId id="273" r:id="rId18"/>
    <p:sldId id="272"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394697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19AF5-186D-42F9-BBFD-DC863F4F1C68}"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153865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2955560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5008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286321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412710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41338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277220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125690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1228724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150140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F19AF5-186D-42F9-BBFD-DC863F4F1C68}"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159859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F19AF5-186D-42F9-BBFD-DC863F4F1C68}"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233345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417351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39265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E7F19AF5-186D-42F9-BBFD-DC863F4F1C68}" type="datetimeFigureOut">
              <a:rPr lang="en-US" smtClean="0"/>
              <a:t>5/6/2026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210082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F19AF5-186D-42F9-BBFD-DC863F4F1C68}"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7775-6785-4B22-AB16-2B7DB42BAA50}" type="slidenum">
              <a:rPr lang="en-US" smtClean="0"/>
              <a:t>‹#›</a:t>
            </a:fld>
            <a:endParaRPr lang="en-US"/>
          </a:p>
        </p:txBody>
      </p:sp>
    </p:spTree>
    <p:extLst>
      <p:ext uri="{BB962C8B-B14F-4D97-AF65-F5344CB8AC3E}">
        <p14:creationId xmlns:p14="http://schemas.microsoft.com/office/powerpoint/2010/main" val="3997754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7F19AF5-186D-42F9-BBFD-DC863F4F1C68}" type="datetimeFigureOut">
              <a:rPr lang="en-US" smtClean="0"/>
              <a:t>5/6/2026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F867775-6785-4B22-AB16-2B7DB42BAA50}" type="slidenum">
              <a:rPr lang="en-US" smtClean="0"/>
              <a:t>‹#›</a:t>
            </a:fld>
            <a:endParaRPr lang="en-US"/>
          </a:p>
        </p:txBody>
      </p:sp>
    </p:spTree>
    <p:extLst>
      <p:ext uri="{BB962C8B-B14F-4D97-AF65-F5344CB8AC3E}">
        <p14:creationId xmlns:p14="http://schemas.microsoft.com/office/powerpoint/2010/main" val="105724866"/>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1" y="359230"/>
            <a:ext cx="9196842" cy="3445327"/>
          </a:xfrm>
        </p:spPr>
        <p:txBody>
          <a:bodyPr/>
          <a:lstStyle/>
          <a:p>
            <a:pPr algn="ctr"/>
            <a:r>
              <a:rPr lang="en-US" sz="6000" dirty="0" err="1"/>
              <a:t>Retrospektiva</a:t>
            </a:r>
            <a:r>
              <a:rPr lang="en-US" sz="6000" dirty="0"/>
              <a:t> </a:t>
            </a:r>
            <a:r>
              <a:rPr lang="en-US" sz="6000" dirty="0" err="1"/>
              <a:t>suzbijanja</a:t>
            </a:r>
            <a:r>
              <a:rPr lang="sr-Latn-ME" sz="6000" dirty="0"/>
              <a:t> ptičjeg gripa u Crnoj Gori u 2026. godini</a:t>
            </a:r>
            <a:endParaRPr lang="en-US" sz="6000" dirty="0"/>
          </a:p>
        </p:txBody>
      </p:sp>
      <p:sp>
        <p:nvSpPr>
          <p:cNvPr id="3" name="Subtitle 2"/>
          <p:cNvSpPr>
            <a:spLocks noGrp="1"/>
          </p:cNvSpPr>
          <p:nvPr>
            <p:ph type="subTitle" idx="1"/>
          </p:nvPr>
        </p:nvSpPr>
        <p:spPr>
          <a:xfrm>
            <a:off x="783771" y="4418151"/>
            <a:ext cx="8825658" cy="861420"/>
          </a:xfrm>
        </p:spPr>
        <p:txBody>
          <a:bodyPr/>
          <a:lstStyle/>
          <a:p>
            <a:pPr algn="ctr"/>
            <a:r>
              <a:rPr lang="sr-Latn-ME" b="1" dirty="0">
                <a:solidFill>
                  <a:schemeClr val="bg1"/>
                </a:solidFill>
              </a:rPr>
              <a:t>Milan rogošić, dr vet. Med.</a:t>
            </a:r>
          </a:p>
          <a:p>
            <a:pPr algn="ctr"/>
            <a:r>
              <a:rPr lang="sr-Latn-ME" b="1" dirty="0">
                <a:solidFill>
                  <a:schemeClr val="bg1"/>
                </a:solidFill>
              </a:rPr>
              <a:t>Nacionalni koordinator za suzbijanje ptičjeg gripa</a:t>
            </a:r>
            <a:endParaRPr lang="en-US" b="1" dirty="0">
              <a:solidFill>
                <a:schemeClr val="bg1"/>
              </a:solidFill>
            </a:endParaRPr>
          </a:p>
        </p:txBody>
      </p:sp>
      <p:sp>
        <p:nvSpPr>
          <p:cNvPr id="4" name="TextBox 3"/>
          <p:cNvSpPr txBox="1"/>
          <p:nvPr/>
        </p:nvSpPr>
        <p:spPr>
          <a:xfrm>
            <a:off x="4000500" y="5723164"/>
            <a:ext cx="4057650" cy="369332"/>
          </a:xfrm>
          <a:prstGeom prst="rect">
            <a:avLst/>
          </a:prstGeom>
          <a:noFill/>
        </p:spPr>
        <p:txBody>
          <a:bodyPr wrap="square" rtlCol="0">
            <a:spAutoFit/>
          </a:bodyPr>
          <a:lstStyle/>
          <a:p>
            <a:r>
              <a:rPr lang="sr-Latn-ME" dirty="0"/>
              <a:t>Sutomore, maj 2026.</a:t>
            </a:r>
            <a:endParaRPr lang="en-US" dirty="0"/>
          </a:p>
        </p:txBody>
      </p:sp>
    </p:spTree>
    <p:extLst>
      <p:ext uri="{BB962C8B-B14F-4D97-AF65-F5344CB8AC3E}">
        <p14:creationId xmlns:p14="http://schemas.microsoft.com/office/powerpoint/2010/main" val="316490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a:t>Uviđamo</a:t>
            </a:r>
            <a:r>
              <a:rPr lang="en-US" sz="2400" dirty="0"/>
              <a:t> da se </a:t>
            </a:r>
            <a:r>
              <a:rPr lang="en-US" sz="2400" dirty="0" err="1"/>
              <a:t>porodica</a:t>
            </a:r>
            <a:r>
              <a:rPr lang="en-US" sz="2400" dirty="0"/>
              <a:t> </a:t>
            </a:r>
            <a:r>
              <a:rPr lang="en-US" sz="2400" dirty="0" err="1"/>
              <a:t>generacijski</a:t>
            </a:r>
            <a:r>
              <a:rPr lang="en-US" sz="2400" dirty="0"/>
              <a:t> </a:t>
            </a:r>
            <a:r>
              <a:rPr lang="en-US" sz="2400" dirty="0" err="1"/>
              <a:t>bavi</a:t>
            </a:r>
            <a:r>
              <a:rPr lang="en-US" sz="2400" dirty="0"/>
              <a:t> </a:t>
            </a:r>
            <a:r>
              <a:rPr lang="en-US" sz="2400" dirty="0" err="1"/>
              <a:t>golubarstvom</a:t>
            </a:r>
            <a:r>
              <a:rPr lang="en-US" sz="2400" dirty="0"/>
              <a:t> </a:t>
            </a:r>
            <a:r>
              <a:rPr lang="en-US" sz="2400" dirty="0" err="1"/>
              <a:t>i</a:t>
            </a:r>
            <a:r>
              <a:rPr lang="en-US" sz="2400" dirty="0"/>
              <a:t> da se </a:t>
            </a:r>
            <a:r>
              <a:rPr lang="en-US" sz="2400" dirty="0" err="1"/>
              <a:t>na</a:t>
            </a:r>
            <a:r>
              <a:rPr lang="en-US" sz="2400" dirty="0"/>
              <a:t> </a:t>
            </a:r>
            <a:r>
              <a:rPr lang="en-US" sz="2400" dirty="0" err="1"/>
              <a:t>gazdinstvu</a:t>
            </a:r>
            <a:r>
              <a:rPr lang="en-US" sz="2400" dirty="0"/>
              <a:t> </a:t>
            </a:r>
            <a:r>
              <a:rPr lang="en-US" sz="2400" dirty="0" err="1"/>
              <a:t>nalazi</a:t>
            </a:r>
            <a:r>
              <a:rPr lang="en-US" sz="2400" dirty="0"/>
              <a:t> </a:t>
            </a:r>
            <a:r>
              <a:rPr lang="en-US" sz="2400" dirty="0" err="1"/>
              <a:t>preko</a:t>
            </a:r>
            <a:r>
              <a:rPr lang="en-US" sz="2400" dirty="0"/>
              <a:t> 200 </a:t>
            </a:r>
            <a:r>
              <a:rPr lang="en-US" sz="2400" dirty="0" err="1"/>
              <a:t>golubova</a:t>
            </a:r>
            <a:r>
              <a:rPr lang="en-US" sz="2400" dirty="0"/>
              <a:t> </a:t>
            </a:r>
            <a:r>
              <a:rPr lang="en-US" sz="2400" dirty="0" err="1"/>
              <a:t>visokoletača</a:t>
            </a:r>
            <a:r>
              <a:rPr lang="en-US" sz="2400" dirty="0"/>
              <a:t>. </a:t>
            </a:r>
            <a:br>
              <a:rPr lang="en-US" dirty="0"/>
            </a:br>
            <a:endParaRPr lang="en-US" dirty="0"/>
          </a:p>
        </p:txBody>
      </p:sp>
      <p:sp>
        <p:nvSpPr>
          <p:cNvPr id="3" name="Content Placeholder 2"/>
          <p:cNvSpPr>
            <a:spLocks noGrp="1"/>
          </p:cNvSpPr>
          <p:nvPr>
            <p:ph idx="1"/>
          </p:nvPr>
        </p:nvSpPr>
        <p:spPr>
          <a:xfrm>
            <a:off x="780040" y="1853248"/>
            <a:ext cx="8946541" cy="4195481"/>
          </a:xfrm>
        </p:spPr>
        <p:txBody>
          <a:bodyPr/>
          <a:lstStyle/>
          <a:p>
            <a:r>
              <a:rPr lang="sr-Latn-ME" dirty="0"/>
              <a:t>VELIKA DILEMA;</a:t>
            </a:r>
          </a:p>
          <a:p>
            <a:r>
              <a:rPr lang="sr-Latn-ME" dirty="0"/>
              <a:t>Konsultacije;</a:t>
            </a:r>
          </a:p>
          <a:p>
            <a:r>
              <a:rPr lang="sr-Latn-ME" dirty="0"/>
              <a:t>Razumijevanje;</a:t>
            </a:r>
          </a:p>
          <a:p>
            <a:r>
              <a:rPr lang="sr-Latn-ME" dirty="0"/>
              <a:t>Empatija;</a:t>
            </a:r>
          </a:p>
          <a:p>
            <a:r>
              <a:rPr lang="sr-Latn-ME" dirty="0"/>
              <a:t>Odgovornost;</a:t>
            </a:r>
          </a:p>
          <a:p>
            <a:r>
              <a:rPr lang="sr-Latn-ME" dirty="0"/>
              <a:t>Zaštita javnog zdravlja;</a:t>
            </a:r>
          </a:p>
          <a:p>
            <a:r>
              <a:rPr lang="sr-Latn-ME" dirty="0"/>
              <a:t>Saradljivost;</a:t>
            </a:r>
          </a:p>
          <a:p>
            <a:r>
              <a:rPr lang="sr-Latn-ME" dirty="0"/>
              <a:t>Odluka;</a:t>
            </a:r>
          </a:p>
          <a:p>
            <a:r>
              <a:rPr lang="sr-Latn-ME" dirty="0"/>
              <a:t>Izvršenje.</a:t>
            </a:r>
            <a:endParaRPr lang="en-US" dirty="0"/>
          </a:p>
        </p:txBody>
      </p:sp>
      <p:pic>
        <p:nvPicPr>
          <p:cNvPr id="6" name="Picture 5">
            <a:extLst>
              <a:ext uri="{FF2B5EF4-FFF2-40B4-BE49-F238E27FC236}">
                <a16:creationId xmlns:a16="http://schemas.microsoft.com/office/drawing/2014/main" id="{E796601C-F6C6-4F61-A091-8B4AF284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195" y="1521552"/>
            <a:ext cx="3906834" cy="4858871"/>
          </a:xfrm>
          <a:prstGeom prst="rect">
            <a:avLst/>
          </a:prstGeom>
        </p:spPr>
      </p:pic>
      <p:pic>
        <p:nvPicPr>
          <p:cNvPr id="7" name="Picture 6">
            <a:extLst>
              <a:ext uri="{FF2B5EF4-FFF2-40B4-BE49-F238E27FC236}">
                <a16:creationId xmlns:a16="http://schemas.microsoft.com/office/drawing/2014/main" id="{1E56EBBD-B06F-42EC-84BC-BD2B978E7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107" y="1917115"/>
            <a:ext cx="6192114" cy="4067743"/>
          </a:xfrm>
          <a:prstGeom prst="rect">
            <a:avLst/>
          </a:prstGeom>
        </p:spPr>
      </p:pic>
    </p:spTree>
    <p:extLst>
      <p:ext uri="{BB962C8B-B14F-4D97-AF65-F5344CB8AC3E}">
        <p14:creationId xmlns:p14="http://schemas.microsoft.com/office/powerpoint/2010/main" val="66704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0000"/>
                                        </p:clrVal>
                                      </p:to>
                                    </p:set>
                                    <p:set>
                                      <p:cBhvr>
                                        <p:cTn id="7" dur="500" fill="hold"/>
                                        <p:tgtEl>
                                          <p:spTgt spid="2"/>
                                        </p:tgtEl>
                                        <p:attrNameLst>
                                          <p:attrName>fillcolor</p:attrName>
                                        </p:attrNameLst>
                                      </p:cBhvr>
                                      <p:to>
                                        <p:clrVal>
                                          <a:srgbClr val="FF00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Nikad nije sve kako se na prvu čini!</a:t>
            </a:r>
            <a:endParaRPr lang="en-US" dirty="0">
              <a:solidFill>
                <a:schemeClr val="accent1"/>
              </a:solidFill>
            </a:endParaRPr>
          </a:p>
        </p:txBody>
      </p:sp>
      <p:sp>
        <p:nvSpPr>
          <p:cNvPr id="3" name="Content Placeholder 2"/>
          <p:cNvSpPr>
            <a:spLocks noGrp="1"/>
          </p:cNvSpPr>
          <p:nvPr>
            <p:ph idx="1"/>
          </p:nvPr>
        </p:nvSpPr>
        <p:spPr>
          <a:xfrm>
            <a:off x="1104293" y="1563392"/>
            <a:ext cx="8946541" cy="745700"/>
          </a:xfrm>
        </p:spPr>
        <p:txBody>
          <a:bodyPr>
            <a:normAutofit/>
          </a:bodyPr>
          <a:lstStyle/>
          <a:p>
            <a:pPr marL="0" indent="0">
              <a:buNone/>
            </a:pPr>
            <a:r>
              <a:rPr lang="sr-Latn-ME" sz="4000" b="1" dirty="0">
                <a:solidFill>
                  <a:schemeClr val="accent1"/>
                </a:solidFill>
              </a:rPr>
              <a:t>U  ovom slučaju ništa i nije bilo. </a:t>
            </a:r>
            <a:endParaRPr lang="en-US" sz="4000" b="1" dirty="0">
              <a:solidFill>
                <a:schemeClr val="accent1"/>
              </a:solidFill>
            </a:endParaRPr>
          </a:p>
        </p:txBody>
      </p:sp>
      <p:sp>
        <p:nvSpPr>
          <p:cNvPr id="4" name="TextBox 3"/>
          <p:cNvSpPr txBox="1"/>
          <p:nvPr/>
        </p:nvSpPr>
        <p:spPr>
          <a:xfrm>
            <a:off x="646111" y="2604655"/>
            <a:ext cx="9615489"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Obilaskom gazdinstva, shvatamo da su u isti objekat, dok su se čekali nalazi, useljene nove koke nosilje, desetak njih.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Uviđamo da se porodica generacijski bavi golubarstvom i da se na gazdinstvu nalazi preko 200 golubova visokoletača.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Dobijamo informaciju da je držalac 24 čaša prije prvih uginuća uzeo dvije koke iz drugog sela, u razmjeni za ukrasnu živinu koji je poklonio gazdinstvu tamo, te da su prvo uginule jedinke koje je tada unio u svoj kokošinjac.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Još jedna značajna informacija koju dobijamo od držaoca je da je „čuo na pumpi da su vlasnici komercijalne dvije farme zakopali preko 10 000 koka nosilja na gradskoj deponiji, prikrivajući nešto.“</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13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4">
                                            <p:txEl>
                                              <p:pRg st="2" end="2"/>
                                            </p:txEl>
                                          </p:spTgt>
                                        </p:tgtEl>
                                        <p:attrNameLst>
                                          <p:attrName>style.color</p:attrName>
                                        </p:attrNameLst>
                                      </p:cBhvr>
                                      <p:to>
                                        <p:clrVal>
                                          <a:srgbClr val="F8C6C6"/>
                                        </p:clrVal>
                                      </p:to>
                                    </p:set>
                                    <p:set>
                                      <p:cBhvr>
                                        <p:cTn id="7" dur="500" fill="hold"/>
                                        <p:tgtEl>
                                          <p:spTgt spid="4">
                                            <p:txEl>
                                              <p:pRg st="2" end="2"/>
                                            </p:txEl>
                                          </p:spTgt>
                                        </p:tgtEl>
                                        <p:attrNameLst>
                                          <p:attrName>fillcolor</p:attrName>
                                        </p:attrNameLst>
                                      </p:cBhvr>
                                      <p:to>
                                        <p:clrVal>
                                          <a:srgbClr val="F8C6C6"/>
                                        </p:clrVal>
                                      </p:to>
                                    </p:set>
                                    <p:set>
                                      <p:cBhvr>
                                        <p:cTn id="8"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a:t>Dobijamo</a:t>
            </a:r>
            <a:r>
              <a:rPr lang="en-US" sz="2000" dirty="0"/>
              <a:t> </a:t>
            </a:r>
            <a:r>
              <a:rPr lang="en-US" sz="2000" dirty="0" err="1"/>
              <a:t>informaciju</a:t>
            </a:r>
            <a:r>
              <a:rPr lang="en-US" sz="2000" dirty="0"/>
              <a:t> da je </a:t>
            </a:r>
            <a:r>
              <a:rPr lang="en-US" sz="2000" dirty="0" err="1"/>
              <a:t>držalac</a:t>
            </a:r>
            <a:r>
              <a:rPr lang="en-US" sz="2000" dirty="0"/>
              <a:t> 24 </a:t>
            </a:r>
            <a:r>
              <a:rPr lang="en-US" sz="2000" dirty="0" err="1"/>
              <a:t>čaša</a:t>
            </a:r>
            <a:r>
              <a:rPr lang="en-US" sz="2000" dirty="0"/>
              <a:t> </a:t>
            </a:r>
            <a:r>
              <a:rPr lang="en-US" sz="2000" dirty="0" err="1"/>
              <a:t>prije</a:t>
            </a:r>
            <a:r>
              <a:rPr lang="en-US" sz="2000" dirty="0"/>
              <a:t> </a:t>
            </a:r>
            <a:r>
              <a:rPr lang="en-US" sz="2000" dirty="0" err="1"/>
              <a:t>prvih</a:t>
            </a:r>
            <a:r>
              <a:rPr lang="en-US" sz="2000" dirty="0"/>
              <a:t> </a:t>
            </a:r>
            <a:r>
              <a:rPr lang="en-US" sz="2000" dirty="0" err="1"/>
              <a:t>uginuća</a:t>
            </a:r>
            <a:r>
              <a:rPr lang="en-US" sz="2000" dirty="0"/>
              <a:t> </a:t>
            </a:r>
            <a:r>
              <a:rPr lang="en-US" sz="2000" dirty="0" err="1"/>
              <a:t>uzeo</a:t>
            </a:r>
            <a:r>
              <a:rPr lang="en-US" sz="2000" dirty="0"/>
              <a:t> </a:t>
            </a:r>
            <a:r>
              <a:rPr lang="en-US" sz="2000" dirty="0" err="1"/>
              <a:t>dvije</a:t>
            </a:r>
            <a:r>
              <a:rPr lang="en-US" sz="2000" dirty="0"/>
              <a:t> </a:t>
            </a:r>
            <a:r>
              <a:rPr lang="en-US" sz="2000" dirty="0" err="1"/>
              <a:t>koke</a:t>
            </a:r>
            <a:r>
              <a:rPr lang="en-US" sz="2000" dirty="0"/>
              <a:t> </a:t>
            </a:r>
            <a:r>
              <a:rPr lang="en-US" sz="2000" dirty="0" err="1"/>
              <a:t>iz</a:t>
            </a:r>
            <a:r>
              <a:rPr lang="en-US" sz="2000" dirty="0"/>
              <a:t> </a:t>
            </a:r>
            <a:r>
              <a:rPr lang="en-US" sz="2000" dirty="0" err="1"/>
              <a:t>drugog</a:t>
            </a:r>
            <a:r>
              <a:rPr lang="en-US" sz="2000" dirty="0"/>
              <a:t> </a:t>
            </a:r>
            <a:r>
              <a:rPr lang="en-US" sz="2000" dirty="0" err="1"/>
              <a:t>sela</a:t>
            </a:r>
            <a:r>
              <a:rPr lang="en-US" sz="2000" dirty="0"/>
              <a:t>, u </a:t>
            </a:r>
            <a:r>
              <a:rPr lang="en-US" sz="2000" dirty="0" err="1"/>
              <a:t>razmjeni</a:t>
            </a:r>
            <a:r>
              <a:rPr lang="en-US" sz="2000" dirty="0"/>
              <a:t> </a:t>
            </a:r>
            <a:r>
              <a:rPr lang="en-US" sz="2000" dirty="0" err="1"/>
              <a:t>za</a:t>
            </a:r>
            <a:r>
              <a:rPr lang="en-US" sz="2000" dirty="0"/>
              <a:t> </a:t>
            </a:r>
            <a:r>
              <a:rPr lang="en-US" sz="2000" dirty="0" err="1"/>
              <a:t>ukrasnu</a:t>
            </a:r>
            <a:r>
              <a:rPr lang="en-US" sz="2000" dirty="0"/>
              <a:t> </a:t>
            </a:r>
            <a:r>
              <a:rPr lang="en-US" sz="2000" dirty="0" err="1"/>
              <a:t>živinu</a:t>
            </a:r>
            <a:r>
              <a:rPr lang="en-US" sz="2000" dirty="0"/>
              <a:t> </a:t>
            </a:r>
            <a:r>
              <a:rPr lang="en-US" sz="2000" dirty="0" err="1"/>
              <a:t>koji</a:t>
            </a:r>
            <a:r>
              <a:rPr lang="en-US" sz="2000" dirty="0"/>
              <a:t> je </a:t>
            </a:r>
            <a:r>
              <a:rPr lang="en-US" sz="2000" dirty="0" err="1"/>
              <a:t>poklonio</a:t>
            </a:r>
            <a:r>
              <a:rPr lang="en-US" sz="2000" dirty="0"/>
              <a:t> </a:t>
            </a:r>
            <a:r>
              <a:rPr lang="en-US" sz="2000" dirty="0" err="1"/>
              <a:t>gazdinstvu</a:t>
            </a:r>
            <a:r>
              <a:rPr lang="en-US" sz="2000" dirty="0"/>
              <a:t> </a:t>
            </a:r>
            <a:r>
              <a:rPr lang="en-US" sz="2000" dirty="0" err="1"/>
              <a:t>tamo</a:t>
            </a:r>
            <a:r>
              <a:rPr lang="en-US" sz="2000" dirty="0"/>
              <a:t>, </a:t>
            </a:r>
            <a:r>
              <a:rPr lang="en-US" sz="2000" dirty="0" err="1"/>
              <a:t>te</a:t>
            </a:r>
            <a:r>
              <a:rPr lang="en-US" sz="2000" dirty="0"/>
              <a:t> da </a:t>
            </a:r>
            <a:r>
              <a:rPr lang="en-US" sz="2000" dirty="0" err="1"/>
              <a:t>su</a:t>
            </a:r>
            <a:r>
              <a:rPr lang="en-US" sz="2000" dirty="0"/>
              <a:t> </a:t>
            </a:r>
            <a:r>
              <a:rPr lang="en-US" sz="2000" dirty="0" err="1"/>
              <a:t>prvo</a:t>
            </a:r>
            <a:r>
              <a:rPr lang="en-US" sz="2000" dirty="0"/>
              <a:t> </a:t>
            </a:r>
            <a:r>
              <a:rPr lang="en-US" sz="2000" dirty="0" err="1"/>
              <a:t>uginule</a:t>
            </a:r>
            <a:r>
              <a:rPr lang="en-US" sz="2000" dirty="0"/>
              <a:t> </a:t>
            </a:r>
            <a:r>
              <a:rPr lang="en-US" sz="2000" dirty="0" err="1"/>
              <a:t>jedinke</a:t>
            </a:r>
            <a:r>
              <a:rPr lang="en-US" sz="2000" dirty="0"/>
              <a:t> </a:t>
            </a:r>
            <a:r>
              <a:rPr lang="en-US" sz="2000" dirty="0" err="1"/>
              <a:t>koje</a:t>
            </a:r>
            <a:r>
              <a:rPr lang="en-US" sz="2000" dirty="0"/>
              <a:t> je </a:t>
            </a:r>
            <a:r>
              <a:rPr lang="en-US" sz="2000" dirty="0" err="1"/>
              <a:t>tada</a:t>
            </a:r>
            <a:r>
              <a:rPr lang="en-US" sz="2000" dirty="0"/>
              <a:t> </a:t>
            </a:r>
            <a:r>
              <a:rPr lang="en-US" sz="2000" dirty="0" err="1"/>
              <a:t>unio</a:t>
            </a:r>
            <a:r>
              <a:rPr lang="en-US" sz="2000" dirty="0"/>
              <a:t> u </a:t>
            </a:r>
            <a:r>
              <a:rPr lang="en-US" sz="2000" dirty="0" err="1"/>
              <a:t>svoj</a:t>
            </a:r>
            <a:r>
              <a:rPr lang="en-US" sz="2000" dirty="0"/>
              <a:t> </a:t>
            </a:r>
            <a:r>
              <a:rPr lang="en-US" sz="2000" dirty="0" err="1"/>
              <a:t>kokošinjac</a:t>
            </a:r>
            <a:r>
              <a:rPr lang="en-US" sz="2000" dirty="0"/>
              <a:t>.</a:t>
            </a:r>
            <a:br>
              <a:rPr lang="en-US" sz="2000" dirty="0"/>
            </a:br>
            <a:endParaRPr lang="en-US" sz="2000" dirty="0"/>
          </a:p>
        </p:txBody>
      </p:sp>
      <p:sp>
        <p:nvSpPr>
          <p:cNvPr id="3" name="Content Placeholder 2"/>
          <p:cNvSpPr>
            <a:spLocks noGrp="1"/>
          </p:cNvSpPr>
          <p:nvPr>
            <p:ph idx="1"/>
          </p:nvPr>
        </p:nvSpPr>
        <p:spPr/>
        <p:txBody>
          <a:bodyPr>
            <a:normAutofit fontScale="85000" lnSpcReduction="10000"/>
          </a:bodyPr>
          <a:lstStyle/>
          <a:p>
            <a:r>
              <a:rPr lang="sr-Latn-ME" dirty="0"/>
              <a:t>Odlazak u Banje selo, Bijelo Polje. </a:t>
            </a:r>
          </a:p>
          <a:p>
            <a:r>
              <a:rPr lang="sr-Latn-ME" dirty="0"/>
              <a:t>Razgovor sa domaćinom, koji nas obavještava da već neko vrijeme ima uginuća koka na gazdinstvu, međutim, patke su dobro, a on to nije prijavljivao, mimo online konsultacije sa jednim tehničarom iz lokalne veterinarske ambulante.</a:t>
            </a:r>
          </a:p>
          <a:p>
            <a:r>
              <a:rPr lang="sr-Latn-ME" dirty="0"/>
              <a:t>U momentu obilaska, nekoliko novih koka je na gazdinstvu, kao i 4 patke koje ne pokazuju kliničke znake. Dat je nalog za usmrćivanje i uzorkovanje, te dobijen pozitivan nalaz na H5N1, čime je potvrđeno drugo žarište u Bijelom Polju.</a:t>
            </a:r>
          </a:p>
          <a:p>
            <a:r>
              <a:rPr lang="sr-Latn-ME" dirty="0"/>
              <a:t>Informiše nas o uginućima živine na gazdinstvu svog brata, koji je imanje pored, a koji sada više nema živinu. Za oba gazdinstva se propisuju mjere i stavljaju se pod službeni nadzor.</a:t>
            </a:r>
          </a:p>
          <a:p>
            <a:r>
              <a:rPr lang="sr-Latn-ME" dirty="0"/>
              <a:t>Domaćin djeluje bolesno i saopštava nam da je već nekoliko dana na infuzijama, te da ne može da spava od kašlja. Obavještavamo epidemiološku službu iz Bijelog Polja, koja izlazi na teren, testira porodicu sa negativnim rezultatima na AI.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47" y="1276136"/>
            <a:ext cx="9023493" cy="41677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157" y="0"/>
            <a:ext cx="3167539"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96" y="-69002"/>
            <a:ext cx="3167539" cy="685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9235" y="-69002"/>
            <a:ext cx="3167539" cy="6858000"/>
          </a:xfrm>
          <a:prstGeom prst="rect">
            <a:avLst/>
          </a:prstGeom>
        </p:spPr>
      </p:pic>
      <p:pic>
        <p:nvPicPr>
          <p:cNvPr id="6" name="Picture 5">
            <a:extLst>
              <a:ext uri="{FF2B5EF4-FFF2-40B4-BE49-F238E27FC236}">
                <a16:creationId xmlns:a16="http://schemas.microsoft.com/office/drawing/2014/main" id="{1CEAD05A-D67A-438C-9FDF-2CCE65250E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312" y="452718"/>
            <a:ext cx="8956911" cy="5680394"/>
          </a:xfrm>
          <a:prstGeom prst="rect">
            <a:avLst/>
          </a:prstGeom>
        </p:spPr>
      </p:pic>
    </p:spTree>
    <p:extLst>
      <p:ext uri="{BB962C8B-B14F-4D97-AF65-F5344CB8AC3E}">
        <p14:creationId xmlns:p14="http://schemas.microsoft.com/office/powerpoint/2010/main" val="33796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8C6C6"/>
                                        </p:clrVal>
                                      </p:to>
                                    </p:set>
                                    <p:set>
                                      <p:cBhvr>
                                        <p:cTn id="7" dur="500" fill="hold"/>
                                        <p:tgtEl>
                                          <p:spTgt spid="2"/>
                                        </p:tgtEl>
                                        <p:attrNameLst>
                                          <p:attrName>fillcolor</p:attrName>
                                        </p:attrNameLst>
                                      </p:cBhvr>
                                      <p:to>
                                        <p:clrVal>
                                          <a:srgbClr val="F8C6C6"/>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Nikad nije sve kako se na prvu čini!</a:t>
            </a:r>
            <a:endParaRPr lang="en-US" dirty="0">
              <a:solidFill>
                <a:schemeClr val="accent1"/>
              </a:solidFill>
            </a:endParaRPr>
          </a:p>
        </p:txBody>
      </p:sp>
      <p:sp>
        <p:nvSpPr>
          <p:cNvPr id="3" name="Content Placeholder 2"/>
          <p:cNvSpPr>
            <a:spLocks noGrp="1"/>
          </p:cNvSpPr>
          <p:nvPr>
            <p:ph idx="1"/>
          </p:nvPr>
        </p:nvSpPr>
        <p:spPr>
          <a:xfrm>
            <a:off x="1104293" y="1563392"/>
            <a:ext cx="8946541" cy="745700"/>
          </a:xfrm>
        </p:spPr>
        <p:txBody>
          <a:bodyPr>
            <a:normAutofit/>
          </a:bodyPr>
          <a:lstStyle/>
          <a:p>
            <a:pPr marL="0" indent="0">
              <a:buNone/>
            </a:pPr>
            <a:r>
              <a:rPr lang="sr-Latn-ME" sz="4000" b="1" dirty="0">
                <a:solidFill>
                  <a:schemeClr val="accent1"/>
                </a:solidFill>
              </a:rPr>
              <a:t>U  ovom slučaju ništa i nije bilo. </a:t>
            </a:r>
            <a:endParaRPr lang="en-US" sz="4000" b="1" dirty="0">
              <a:solidFill>
                <a:schemeClr val="accent1"/>
              </a:solidFill>
            </a:endParaRPr>
          </a:p>
        </p:txBody>
      </p:sp>
      <p:sp>
        <p:nvSpPr>
          <p:cNvPr id="4" name="TextBox 3"/>
          <p:cNvSpPr txBox="1"/>
          <p:nvPr/>
        </p:nvSpPr>
        <p:spPr>
          <a:xfrm>
            <a:off x="646111" y="2604655"/>
            <a:ext cx="9615489"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Obilaskom gazdinstva, shvatamo da su u isti objekat, dok su se čekali nalazi, useljene nove koke nosilje, desetak njih.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Uviđamo da se porodica generacijski bavi golubarstvom i da se na gazdinstvu nalazi preko 200 golubova visokoletača.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Dobijamo informaciju da je držalac 24 čaša prije prvih uginuća uzeo dvije koke iz drugog sela, u razmjeni za ukrasnu živinu koji je poklonio gazdinstvu tamo, te da su prvo uginule jedinke koje je tada unio u svoj kokošinjac.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Još jedna značajna informacija koju dobijamo od držaoca je da je „čuo na pumpi da su vlasnici komercijalne dvije farme zakopali preko 10 000 koka nosilja na gradskoj deponiji, prikrivajući nešto.“</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27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rgbClr val="FFFF00"/>
                                        </p:clrVal>
                                      </p:to>
                                    </p:set>
                                    <p:set>
                                      <p:cBhvr>
                                        <p:cTn id="7" dur="500" fill="hold"/>
                                        <p:tgtEl>
                                          <p:spTgt spid="4">
                                            <p:txEl>
                                              <p:pRg st="3" end="3"/>
                                            </p:txEl>
                                          </p:spTgt>
                                        </p:tgtEl>
                                        <p:attrNameLst>
                                          <p:attrName>fillcolor</p:attrName>
                                        </p:attrNameLst>
                                      </p:cBhvr>
                                      <p:to>
                                        <p:clrVal>
                                          <a:srgbClr val="FFFF00"/>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600200"/>
          </a:xfrm>
        </p:spPr>
        <p:txBody>
          <a:bodyPr/>
          <a:lstStyle/>
          <a:p>
            <a:r>
              <a:rPr lang="en-US" sz="2400" dirty="0" err="1"/>
              <a:t>Još</a:t>
            </a:r>
            <a:r>
              <a:rPr lang="en-US" sz="2400" dirty="0"/>
              <a:t> </a:t>
            </a:r>
            <a:r>
              <a:rPr lang="en-US" sz="2400" dirty="0" err="1"/>
              <a:t>jedna</a:t>
            </a:r>
            <a:r>
              <a:rPr lang="en-US" sz="2400" dirty="0"/>
              <a:t> </a:t>
            </a:r>
            <a:r>
              <a:rPr lang="en-US" sz="2400" dirty="0" err="1"/>
              <a:t>značajna</a:t>
            </a:r>
            <a:r>
              <a:rPr lang="en-US" sz="2400" dirty="0"/>
              <a:t> </a:t>
            </a:r>
            <a:r>
              <a:rPr lang="en-US" sz="2400" dirty="0" err="1"/>
              <a:t>informacija</a:t>
            </a:r>
            <a:r>
              <a:rPr lang="en-US" sz="2400" dirty="0"/>
              <a:t> </a:t>
            </a:r>
            <a:r>
              <a:rPr lang="en-US" sz="2400" dirty="0" err="1"/>
              <a:t>koju</a:t>
            </a:r>
            <a:r>
              <a:rPr lang="en-US" sz="2400" dirty="0"/>
              <a:t> </a:t>
            </a:r>
            <a:r>
              <a:rPr lang="en-US" sz="2400" dirty="0" err="1"/>
              <a:t>dobijamo</a:t>
            </a:r>
            <a:r>
              <a:rPr lang="en-US" sz="2400" dirty="0"/>
              <a:t> od </a:t>
            </a:r>
            <a:r>
              <a:rPr lang="en-US" sz="2400" dirty="0" err="1"/>
              <a:t>držaoca</a:t>
            </a:r>
            <a:r>
              <a:rPr lang="en-US" sz="2400" dirty="0"/>
              <a:t> je da je „</a:t>
            </a:r>
            <a:r>
              <a:rPr lang="en-US" sz="2400" dirty="0" err="1"/>
              <a:t>čuo</a:t>
            </a:r>
            <a:r>
              <a:rPr lang="en-US" sz="2400" dirty="0"/>
              <a:t> </a:t>
            </a:r>
            <a:r>
              <a:rPr lang="en-US" sz="2400" dirty="0" err="1"/>
              <a:t>na</a:t>
            </a:r>
            <a:r>
              <a:rPr lang="en-US" sz="2400" dirty="0"/>
              <a:t> </a:t>
            </a:r>
            <a:r>
              <a:rPr lang="en-US" sz="2400" dirty="0" err="1"/>
              <a:t>pumpi</a:t>
            </a:r>
            <a:r>
              <a:rPr lang="en-US" sz="2400" dirty="0"/>
              <a:t> da </a:t>
            </a:r>
            <a:r>
              <a:rPr lang="en-US" sz="2400" dirty="0" err="1"/>
              <a:t>su</a:t>
            </a:r>
            <a:r>
              <a:rPr lang="en-US" sz="2400" dirty="0"/>
              <a:t> </a:t>
            </a:r>
            <a:r>
              <a:rPr lang="en-US" sz="2400" dirty="0" err="1"/>
              <a:t>vlasnici</a:t>
            </a:r>
            <a:r>
              <a:rPr lang="en-US" sz="2400" dirty="0"/>
              <a:t> </a:t>
            </a:r>
            <a:r>
              <a:rPr lang="en-US" sz="2400" dirty="0" err="1"/>
              <a:t>komercijalne</a:t>
            </a:r>
            <a:r>
              <a:rPr lang="en-US" sz="2400" dirty="0"/>
              <a:t> </a:t>
            </a:r>
            <a:r>
              <a:rPr lang="en-US" sz="2400" dirty="0" err="1"/>
              <a:t>dvije</a:t>
            </a:r>
            <a:r>
              <a:rPr lang="en-US" sz="2400" dirty="0"/>
              <a:t> </a:t>
            </a:r>
            <a:r>
              <a:rPr lang="en-US" sz="2400" dirty="0" err="1"/>
              <a:t>farme</a:t>
            </a:r>
            <a:r>
              <a:rPr lang="en-US" sz="2400" dirty="0"/>
              <a:t> </a:t>
            </a:r>
            <a:r>
              <a:rPr lang="en-US" sz="2400" dirty="0" err="1"/>
              <a:t>zakopali</a:t>
            </a:r>
            <a:r>
              <a:rPr lang="en-US" sz="2400" dirty="0"/>
              <a:t> </a:t>
            </a:r>
            <a:r>
              <a:rPr lang="en-US" sz="2400" dirty="0" err="1"/>
              <a:t>preko</a:t>
            </a:r>
            <a:r>
              <a:rPr lang="en-US" sz="2400" dirty="0"/>
              <a:t> 10 000 </a:t>
            </a:r>
            <a:r>
              <a:rPr lang="en-US" sz="2400" dirty="0" err="1"/>
              <a:t>koka</a:t>
            </a:r>
            <a:r>
              <a:rPr lang="en-US" sz="2400" dirty="0"/>
              <a:t> </a:t>
            </a:r>
            <a:r>
              <a:rPr lang="en-US" sz="2400" dirty="0" err="1"/>
              <a:t>nosilja</a:t>
            </a:r>
            <a:r>
              <a:rPr lang="en-US" sz="2400" dirty="0"/>
              <a:t> </a:t>
            </a:r>
            <a:r>
              <a:rPr lang="en-US" sz="2400" dirty="0" err="1"/>
              <a:t>na</a:t>
            </a:r>
            <a:r>
              <a:rPr lang="en-US" sz="2400" dirty="0"/>
              <a:t> </a:t>
            </a:r>
            <a:r>
              <a:rPr lang="en-US" sz="2400" dirty="0" err="1"/>
              <a:t>gradskoj</a:t>
            </a:r>
            <a:r>
              <a:rPr lang="en-US" sz="2400" dirty="0"/>
              <a:t> </a:t>
            </a:r>
            <a:r>
              <a:rPr lang="en-US" sz="2400" dirty="0" err="1"/>
              <a:t>deponiji</a:t>
            </a:r>
            <a:r>
              <a:rPr lang="en-US" sz="2400" dirty="0"/>
              <a:t>, </a:t>
            </a:r>
            <a:r>
              <a:rPr lang="en-US" sz="2400" dirty="0" err="1"/>
              <a:t>prikrivajući</a:t>
            </a:r>
            <a:r>
              <a:rPr lang="en-US" sz="2400" dirty="0"/>
              <a:t> </a:t>
            </a:r>
            <a:r>
              <a:rPr lang="en-US" sz="2400" dirty="0" err="1"/>
              <a:t>nešto</a:t>
            </a:r>
            <a:r>
              <a:rPr lang="en-US" sz="2400" dirty="0"/>
              <a:t>.“</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sr-Latn-ME" dirty="0"/>
              <a:t>Nekoliko časova prije ove informacije, dobijamo obavještenje od jednog regionalnog kolege da kolege sa određenog instituta pričaju da u Crnoj Gori postoji ptičji grip, ali da se zataškava. </a:t>
            </a:r>
          </a:p>
          <a:p>
            <a:r>
              <a:rPr lang="sr-Latn-ME" dirty="0"/>
              <a:t>Odmah po ukrštanju ovih informacija, glavni veterinarski inspektor odlazi u stanicu policije i daje izjavu o saznanjima koja imamo, te da sumnjamo na potencijalno krivično djelo, ugrožavanje javnog zdravlja i širenje naročito opasnih zaraznih bolesti. </a:t>
            </a:r>
          </a:p>
          <a:p>
            <a:r>
              <a:rPr lang="sr-Latn-ME" dirty="0"/>
              <a:t>Posjeta komercijalnim farmama za koje se sumnja. </a:t>
            </a:r>
          </a:p>
          <a:p>
            <a:r>
              <a:rPr lang="sr-Latn-ME" dirty="0"/>
              <a:t>Vlasnici priznaju da je to učinjeno, te da je nakon višednevnih masovnih uginuća izvršeno usrmćivanje svih životinja, u skladu sa savjetima kolega iz regiona, te da su zakopane na gradskoj deponiji u Bijelom Polju. </a:t>
            </a:r>
          </a:p>
          <a:p>
            <a:r>
              <a:rPr lang="sr-Latn-ME" dirty="0"/>
              <a:t>Uprava, inspekcija i naležna veterinarska ambulanta u trenutku dešavanja nemaju saznanja o istim.</a:t>
            </a:r>
          </a:p>
          <a:p>
            <a:r>
              <a:rPr lang="sr-Latn-ME" dirty="0"/>
              <a:t>Inspekcija donosi rješenja za ove farme, a policija slučaj predaje tužilaštvu.</a:t>
            </a:r>
          </a:p>
        </p:txBody>
      </p:sp>
    </p:spTree>
    <p:extLst>
      <p:ext uri="{BB962C8B-B14F-4D97-AF65-F5344CB8AC3E}">
        <p14:creationId xmlns:p14="http://schemas.microsoft.com/office/powerpoint/2010/main" val="303191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FF00"/>
                                        </p:clrVal>
                                      </p:to>
                                    </p:set>
                                    <p:set>
                                      <p:cBhvr>
                                        <p:cTn id="7" dur="500" fill="hold"/>
                                        <p:tgtEl>
                                          <p:spTgt spid="2"/>
                                        </p:tgtEl>
                                        <p:attrNameLst>
                                          <p:attrName>fillcolor</p:attrName>
                                        </p:attrNameLst>
                                      </p:cBhvr>
                                      <p:to>
                                        <p:clrVal>
                                          <a:srgbClr val="FFFF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0656" y="554182"/>
            <a:ext cx="8969198" cy="5694217"/>
          </a:xfrm>
        </p:spPr>
        <p:txBody>
          <a:bodyPr/>
          <a:lstStyle/>
          <a:p>
            <a:r>
              <a:rPr lang="sr-Latn-ME" dirty="0"/>
              <a:t>O svim saznanjima, Uprava i Ministarstvo bez odlaganja zakazuju press konferenciju i izdaju i pisano saopštenje za javnost, kojim prevoremeno obavještavaju javnost o sumnjama, saznanjima, potencijalnim krivičnim djelima i trenutnoj epizootiološkoj situaciji. </a:t>
            </a:r>
          </a:p>
          <a:p>
            <a:r>
              <a:rPr lang="sr-Latn-ME" dirty="0"/>
              <a:t>Tužilaštvo procesuira predmete i nalaže veterinarskoj ambulanti i Upravi da se izvrši otkopavanje leševa, te uzimanje pravilnih uzoraka i njihovo upućivanje u Specijalističku veterinarsku laboratoriju. </a:t>
            </a:r>
          </a:p>
          <a:p>
            <a:r>
              <a:rPr lang="sr-Latn-ME" dirty="0"/>
              <a:t>Uzimaju se odgovarajući uzorci i u svakom dostavljenom laboratoriji potvrđuje se virus avijarne influence, u tipu H5N1, što u ovom trenutku postaje potvrda bolesti na još dva gazdinstva (komercijalne farme), pa broj žarišta u Bijelom Polju raste na 4. </a:t>
            </a:r>
          </a:p>
          <a:p>
            <a:r>
              <a:rPr lang="sr-Latn-ME" dirty="0"/>
              <a:t>Premet u tužilaštvu se još uvijek vodi, a mi očekujemo pozivanje i saslušanje svih uključenih strana u ovo krajnje neodgovarno i neetičko postupanje, čime su svjesno ugroženi javno zdravlje i privreda Crne Gore.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0" y="306964"/>
            <a:ext cx="6186569" cy="34799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145" y="306964"/>
            <a:ext cx="6564233" cy="36923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895" t="14276" r="3895" b="50033"/>
          <a:stretch/>
        </p:blipFill>
        <p:spPr>
          <a:xfrm>
            <a:off x="0" y="21049"/>
            <a:ext cx="5366326" cy="45002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851" y="21049"/>
            <a:ext cx="5313436" cy="469546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587" y="3501320"/>
            <a:ext cx="5397342" cy="337772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8605" y="2218314"/>
            <a:ext cx="6318290" cy="387157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3167" y="396933"/>
            <a:ext cx="8417417" cy="6008714"/>
          </a:xfrm>
          <a:prstGeom prst="rect">
            <a:avLst/>
          </a:prstGeom>
        </p:spPr>
      </p:pic>
    </p:spTree>
    <p:extLst>
      <p:ext uri="{BB962C8B-B14F-4D97-AF65-F5344CB8AC3E}">
        <p14:creationId xmlns:p14="http://schemas.microsoft.com/office/powerpoint/2010/main" val="11923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183" y="399609"/>
            <a:ext cx="8969198" cy="5742573"/>
          </a:xfrm>
        </p:spPr>
        <p:txBody>
          <a:bodyPr>
            <a:normAutofit lnSpcReduction="10000"/>
          </a:bodyPr>
          <a:lstStyle/>
          <a:p>
            <a:r>
              <a:rPr lang="sr-Latn-ME" dirty="0"/>
              <a:t>Kao rezultat saopštenja i transparentne komunikacije, stiže sumnja iz Plava, da se na jednom manjem gazdinstvu dešavaju uginuća živine, koja je nabavljena upravo sa pomenutih komercijalnih farmi iz Bijelog Polje. </a:t>
            </a:r>
          </a:p>
          <a:p>
            <a:r>
              <a:rPr lang="sr-Latn-ME" dirty="0"/>
              <a:t>Uzimaju se adekvatni uzorci i potvrđuje se avijarna influenca, čime i Plav dobija prvo žarište, koje će se do kraja epizootije ispostaviti kao jedino otkriveno. </a:t>
            </a:r>
          </a:p>
          <a:p>
            <a:r>
              <a:rPr lang="sr-Latn-ME" dirty="0"/>
              <a:t>Zvanična potvrda bolesti na ovom gazdinstvu, te poveznica sa neodgovornim postupanjem procesuiranih lica, biva proslijeđena nadležnom tužilaštvu u Bijelom Polju. </a:t>
            </a:r>
          </a:p>
          <a:p>
            <a:r>
              <a:rPr lang="sr-Latn-ME" dirty="0"/>
              <a:t>U međuvremenu, svijest ljudi usljed komunikacije sa javnošću raste, te pristiže više prijava uginuća živine, koja su uglavnom bila pojedinačna, i ti nalazi stižu negativni. </a:t>
            </a:r>
          </a:p>
          <a:p>
            <a:r>
              <a:rPr lang="sr-Latn-ME" dirty="0"/>
              <a:t>Otkriva se još jedno žarište, a u pitanju je komšijsko gazdinstvo prvog utvrđenog žarišta u Obrovu, na kom u danima prije uginjavaju jedinke. Vrši se uzorkovanje i dobija pozitivan nalaz. U tom momentu gazdinstvo je bez jedinki, propisuju se mjere i inspektor donosi rješenje.</a:t>
            </a:r>
            <a:endParaRPr lang="en-US" dirty="0"/>
          </a:p>
        </p:txBody>
      </p:sp>
      <p:pic>
        <p:nvPicPr>
          <p:cNvPr id="4" name="Picture 3">
            <a:extLst>
              <a:ext uri="{FF2B5EF4-FFF2-40B4-BE49-F238E27FC236}">
                <a16:creationId xmlns:a16="http://schemas.microsoft.com/office/drawing/2014/main" id="{C9CD8375-9848-4E81-B98B-DAEAE0EBC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41" y="118299"/>
            <a:ext cx="10440704" cy="6621402"/>
          </a:xfrm>
          <a:prstGeom prst="rect">
            <a:avLst/>
          </a:prstGeom>
        </p:spPr>
      </p:pic>
    </p:spTree>
    <p:extLst>
      <p:ext uri="{BB962C8B-B14F-4D97-AF65-F5344CB8AC3E}">
        <p14:creationId xmlns:p14="http://schemas.microsoft.com/office/powerpoint/2010/main" val="26848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Šta se dešava u tim trenucima?</a:t>
            </a:r>
            <a:endParaRPr lang="en-US" dirty="0"/>
          </a:p>
        </p:txBody>
      </p:sp>
      <p:sp>
        <p:nvSpPr>
          <p:cNvPr id="3" name="Content Placeholder 2"/>
          <p:cNvSpPr>
            <a:spLocks noGrp="1"/>
          </p:cNvSpPr>
          <p:nvPr>
            <p:ph idx="1"/>
          </p:nvPr>
        </p:nvSpPr>
        <p:spPr/>
        <p:txBody>
          <a:bodyPr/>
          <a:lstStyle/>
          <a:p>
            <a:r>
              <a:rPr lang="sr-Latn-ME" dirty="0"/>
              <a:t>U periodu od par dana dostavljeni uzorci iz dvije opštine;</a:t>
            </a:r>
          </a:p>
          <a:p>
            <a:r>
              <a:rPr lang="sr-Latn-ME" dirty="0"/>
              <a:t>2 uzorka domaće živine sa pozitivnim M genom; </a:t>
            </a:r>
          </a:p>
          <a:p>
            <a:r>
              <a:rPr lang="sr-Latn-ME" dirty="0"/>
              <a:t>Manje seosko gazdinstvo, Bijelo Polje, Obrov;</a:t>
            </a:r>
          </a:p>
          <a:p>
            <a:r>
              <a:rPr lang="sr-Latn-ME" dirty="0"/>
              <a:t>Manje seosko gazdinstvo, Nikšić, Kočani;</a:t>
            </a:r>
          </a:p>
          <a:p>
            <a:r>
              <a:rPr lang="sr-Latn-ME" dirty="0"/>
              <a:t>04.03. pozitivan nalaz; </a:t>
            </a:r>
            <a:r>
              <a:rPr lang="sr-Latn-ME" b="1" dirty="0">
                <a:solidFill>
                  <a:schemeClr val="accent1"/>
                </a:solidFill>
              </a:rPr>
              <a:t>H5N1</a:t>
            </a:r>
            <a:endParaRPr lang="en-US" b="1" dirty="0">
              <a:solidFill>
                <a:schemeClr val="accent1"/>
              </a:solidFill>
            </a:endParaRPr>
          </a:p>
        </p:txBody>
      </p:sp>
    </p:spTree>
    <p:extLst>
      <p:ext uri="{BB962C8B-B14F-4D97-AF65-F5344CB8AC3E}">
        <p14:creationId xmlns:p14="http://schemas.microsoft.com/office/powerpoint/2010/main" val="23204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00B050"/>
                                        </p:clrVal>
                                      </p:to>
                                    </p:set>
                                    <p:set>
                                      <p:cBhvr>
                                        <p:cTn id="7" dur="500" fill="hold"/>
                                        <p:tgtEl>
                                          <p:spTgt spid="3">
                                            <p:txEl>
                                              <p:pRg st="3" end="3"/>
                                            </p:txEl>
                                          </p:spTgt>
                                        </p:tgtEl>
                                        <p:attrNameLst>
                                          <p:attrName>fillcolor</p:attrName>
                                        </p:attrNameLst>
                                      </p:cBhvr>
                                      <p:to>
                                        <p:clrVal>
                                          <a:srgbClr val="00B050"/>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Manje </a:t>
            </a:r>
            <a:r>
              <a:rPr lang="en-US" dirty="0" err="1"/>
              <a:t>seosko</a:t>
            </a:r>
            <a:r>
              <a:rPr lang="en-US" dirty="0"/>
              <a:t> </a:t>
            </a:r>
            <a:r>
              <a:rPr lang="en-US" dirty="0" err="1"/>
              <a:t>gazdinstvo</a:t>
            </a:r>
            <a:r>
              <a:rPr lang="en-US" dirty="0"/>
              <a:t>, </a:t>
            </a:r>
            <a:r>
              <a:rPr lang="en-US" dirty="0" err="1"/>
              <a:t>Nikšić</a:t>
            </a:r>
            <a:r>
              <a:rPr lang="en-US" dirty="0"/>
              <a:t>, </a:t>
            </a:r>
            <a:r>
              <a:rPr lang="en-US" dirty="0" err="1"/>
              <a:t>Kočani</a:t>
            </a:r>
            <a:r>
              <a:rPr lang="en-US" dirty="0"/>
              <a:t>;</a:t>
            </a:r>
            <a:br>
              <a:rPr lang="en-US" dirty="0"/>
            </a:br>
            <a:endParaRPr lang="en-US" dirty="0"/>
          </a:p>
        </p:txBody>
      </p:sp>
      <p:sp>
        <p:nvSpPr>
          <p:cNvPr id="3" name="Content Placeholder 2"/>
          <p:cNvSpPr>
            <a:spLocks noGrp="1"/>
          </p:cNvSpPr>
          <p:nvPr>
            <p:ph idx="1"/>
          </p:nvPr>
        </p:nvSpPr>
        <p:spPr/>
        <p:txBody>
          <a:bodyPr>
            <a:normAutofit lnSpcReduction="10000"/>
          </a:bodyPr>
          <a:lstStyle/>
          <a:p>
            <a:r>
              <a:rPr lang="sr-Latn-ME" dirty="0"/>
              <a:t>Uporedo sa prvim slučajem u Bijelom Polju, avijarna influenca biva potvrđena i na jednom manjem seoskom gazdinstvu u Nikšiću, oko 60ak jedinki, gdje dolazi do uginuća svih jedinki u kratkom vremenskom periodu. </a:t>
            </a:r>
          </a:p>
          <a:p>
            <a:r>
              <a:rPr lang="sr-Latn-ME" dirty="0"/>
              <a:t>Epizootiološkom istragom isključuje se moguća povezanost sa Bijelim Poljem, a imajući u vidu da se gazdinstvo nalazi na samom obodu Krupačkog jezera, prva sumnja na izvor infekcije pripisuje se vodenim pticama.</a:t>
            </a:r>
          </a:p>
          <a:p>
            <a:r>
              <a:rPr lang="sr-Latn-ME" dirty="0"/>
              <a:t>Nedugo nakon potvrde, u SVL biva dostavljena uginula svraka, pronađena nedaleko od gazdinstva na kom je potvrđena bolest i PCR analiza pokazuje pozitivan nalaz na tip H5N1. </a:t>
            </a:r>
          </a:p>
          <a:p>
            <a:r>
              <a:rPr lang="sr-Latn-ME" dirty="0"/>
              <a:t>Zaključeno epizotiološko istraživanje. </a:t>
            </a:r>
          </a:p>
          <a:p>
            <a:r>
              <a:rPr lang="sr-Latn-ME" dirty="0"/>
              <a:t>Nema novih slučajeva.</a:t>
            </a:r>
            <a:endParaRPr lang="en-US" dirty="0"/>
          </a:p>
        </p:txBody>
      </p:sp>
      <p:pic>
        <p:nvPicPr>
          <p:cNvPr id="5" name="Picture 4">
            <a:extLst>
              <a:ext uri="{FF2B5EF4-FFF2-40B4-BE49-F238E27FC236}">
                <a16:creationId xmlns:a16="http://schemas.microsoft.com/office/drawing/2014/main" id="{91C901F8-920E-4B80-911A-D78911807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85" y="197131"/>
            <a:ext cx="9951993" cy="6311466"/>
          </a:xfrm>
          <a:prstGeom prst="rect">
            <a:avLst/>
          </a:prstGeom>
        </p:spPr>
      </p:pic>
    </p:spTree>
    <p:extLst>
      <p:ext uri="{BB962C8B-B14F-4D97-AF65-F5344CB8AC3E}">
        <p14:creationId xmlns:p14="http://schemas.microsoft.com/office/powerpoint/2010/main" val="26293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B050"/>
                                        </p:clrVal>
                                      </p:to>
                                    </p:set>
                                    <p:set>
                                      <p:cBhvr>
                                        <p:cTn id="7" dur="500" fill="hold"/>
                                        <p:tgtEl>
                                          <p:spTgt spid="2"/>
                                        </p:tgtEl>
                                        <p:attrNameLst>
                                          <p:attrName>fillcolor</p:attrName>
                                        </p:attrNameLst>
                                      </p:cBhvr>
                                      <p:to>
                                        <p:clrVal>
                                          <a:srgbClr val="00B05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87" y="0"/>
            <a:ext cx="9404723" cy="1400530"/>
          </a:xfrm>
        </p:spPr>
        <p:txBody>
          <a:bodyPr/>
          <a:lstStyle/>
          <a:p>
            <a:r>
              <a:rPr lang="sr-Latn-ME" dirty="0"/>
              <a:t>Sveukupna epizootiološka situacija u martu mjesecu</a:t>
            </a:r>
            <a:endParaRPr lang="en-US" dirty="0"/>
          </a:p>
        </p:txBody>
      </p:sp>
      <p:pic>
        <p:nvPicPr>
          <p:cNvPr id="5" name="Content Placeholder 4">
            <a:extLst>
              <a:ext uri="{FF2B5EF4-FFF2-40B4-BE49-F238E27FC236}">
                <a16:creationId xmlns:a16="http://schemas.microsoft.com/office/drawing/2014/main" id="{36B03299-12E3-444B-9BB7-9F3062453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389" y="1309690"/>
            <a:ext cx="8508333" cy="5395910"/>
          </a:xfrm>
        </p:spPr>
      </p:pic>
    </p:spTree>
    <p:extLst>
      <p:ext uri="{BB962C8B-B14F-4D97-AF65-F5344CB8AC3E}">
        <p14:creationId xmlns:p14="http://schemas.microsoft.com/office/powerpoint/2010/main" val="312914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Kako je sve počelo? </a:t>
            </a:r>
            <a:endParaRPr lang="en-US" dirty="0"/>
          </a:p>
        </p:txBody>
      </p:sp>
      <p:sp>
        <p:nvSpPr>
          <p:cNvPr id="3" name="Content Placeholder 2"/>
          <p:cNvSpPr>
            <a:spLocks noGrp="1"/>
          </p:cNvSpPr>
          <p:nvPr>
            <p:ph idx="1"/>
          </p:nvPr>
        </p:nvSpPr>
        <p:spPr>
          <a:xfrm>
            <a:off x="1104293" y="1315430"/>
            <a:ext cx="8946541" cy="4195481"/>
          </a:xfrm>
        </p:spPr>
        <p:txBody>
          <a:bodyPr/>
          <a:lstStyle/>
          <a:p>
            <a:r>
              <a:rPr lang="sr-Latn-ME" dirty="0"/>
              <a:t>3. mart 2026.</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35560"/>
          <a:stretch/>
        </p:blipFill>
        <p:spPr>
          <a:xfrm>
            <a:off x="0" y="1853248"/>
            <a:ext cx="6481578" cy="349249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61" r="29464"/>
          <a:stretch/>
        </p:blipFill>
        <p:spPr>
          <a:xfrm>
            <a:off x="5244193" y="3413171"/>
            <a:ext cx="6947807" cy="3436620"/>
          </a:xfrm>
          <a:prstGeom prst="rect">
            <a:avLst/>
          </a:prstGeom>
        </p:spPr>
      </p:pic>
    </p:spTree>
    <p:extLst>
      <p:ext uri="{BB962C8B-B14F-4D97-AF65-F5344CB8AC3E}">
        <p14:creationId xmlns:p14="http://schemas.microsoft.com/office/powerpoint/2010/main" val="2915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Kako se završilo? </a:t>
            </a:r>
            <a:endParaRPr lang="en-US" dirty="0"/>
          </a:p>
        </p:txBody>
      </p:sp>
      <p:sp>
        <p:nvSpPr>
          <p:cNvPr id="3" name="Content Placeholder 2"/>
          <p:cNvSpPr>
            <a:spLocks noGrp="1"/>
          </p:cNvSpPr>
          <p:nvPr>
            <p:ph idx="1"/>
          </p:nvPr>
        </p:nvSpPr>
        <p:spPr/>
        <p:txBody>
          <a:bodyPr/>
          <a:lstStyle/>
          <a:p>
            <a:r>
              <a:rPr lang="sr-Latn-ME" dirty="0"/>
              <a:t>Od prvog pozitivnog nalaza 05.03. do poslednjeg prošlo je 8 dana, te 13.03. biva dijagnostikovan poslednji slučaj avijarne influence kod domaće živine;</a:t>
            </a:r>
          </a:p>
          <a:p>
            <a:r>
              <a:rPr lang="sr-Latn-ME" dirty="0"/>
              <a:t>Rješenje o zaraženim i ugroženim područjima ukinuto 23.04.2026. godine;</a:t>
            </a:r>
          </a:p>
          <a:p>
            <a:r>
              <a:rPr lang="sr-Latn-ME" dirty="0"/>
              <a:t>Novi izazovi slijede, sezona migracija je u toku; </a:t>
            </a:r>
          </a:p>
          <a:p>
            <a:r>
              <a:rPr lang="sr-Latn-ME" dirty="0"/>
              <a:t>Zahvalnost i čestitke svim kolegama na trudu i zalaganju. </a:t>
            </a:r>
            <a:endParaRPr lang="en-US" dirty="0"/>
          </a:p>
        </p:txBody>
      </p:sp>
    </p:spTree>
    <p:extLst>
      <p:ext uri="{BB962C8B-B14F-4D97-AF65-F5344CB8AC3E}">
        <p14:creationId xmlns:p14="http://schemas.microsoft.com/office/powerpoint/2010/main" val="24888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75" y="4863082"/>
            <a:ext cx="9404723" cy="1400530"/>
          </a:xfrm>
        </p:spPr>
        <p:txBody>
          <a:bodyPr/>
          <a:lstStyle/>
          <a:p>
            <a:r>
              <a:rPr lang="sr-Latn-ME" dirty="0"/>
              <a:t>                 </a:t>
            </a:r>
            <a:r>
              <a:rPr lang="sr-Latn-ME" sz="6000" dirty="0">
                <a:solidFill>
                  <a:schemeClr val="accent1"/>
                </a:solidFill>
              </a:rPr>
              <a:t>Hvala na pažnji! </a:t>
            </a:r>
            <a:endParaRPr lang="en-US" sz="6000" dirty="0">
              <a:solidFill>
                <a:schemeClr val="accent1"/>
              </a:solidFill>
            </a:endParaRPr>
          </a:p>
        </p:txBody>
      </p:sp>
      <p:sp>
        <p:nvSpPr>
          <p:cNvPr id="3" name="Content Placeholder 2"/>
          <p:cNvSpPr>
            <a:spLocks noGrp="1"/>
          </p:cNvSpPr>
          <p:nvPr>
            <p:ph idx="1"/>
          </p:nvPr>
        </p:nvSpPr>
        <p:spPr>
          <a:xfrm>
            <a:off x="328075" y="736603"/>
            <a:ext cx="5020397" cy="4010890"/>
          </a:xfrm>
        </p:spPr>
        <p:txBody>
          <a:bodyPr>
            <a:normAutofit/>
          </a:bodyPr>
          <a:lstStyle/>
          <a:p>
            <a:pPr marL="0" indent="0">
              <a:buNone/>
            </a:pPr>
            <a:r>
              <a:rPr lang="sr-Cyrl-ME" sz="2800" b="1" u="sng" dirty="0">
                <a:solidFill>
                  <a:schemeClr val="bg1"/>
                </a:solidFill>
              </a:rPr>
              <a:t>„Све што бива и што може бити,</a:t>
            </a:r>
          </a:p>
          <a:p>
            <a:pPr marL="0" indent="0">
              <a:buNone/>
            </a:pPr>
            <a:r>
              <a:rPr lang="sr-Cyrl-ME" sz="2800" b="1" u="sng" dirty="0">
                <a:solidFill>
                  <a:schemeClr val="bg1"/>
                </a:solidFill>
              </a:rPr>
              <a:t>мени ништа није непознато;</a:t>
            </a:r>
          </a:p>
          <a:p>
            <a:pPr marL="0" indent="0">
              <a:buNone/>
            </a:pPr>
            <a:r>
              <a:rPr lang="sr-Cyrl-ME" sz="2800" b="1" u="sng" dirty="0">
                <a:solidFill>
                  <a:schemeClr val="bg1"/>
                </a:solidFill>
              </a:rPr>
              <a:t>Што год дође ја сам му наредан.“</a:t>
            </a:r>
          </a:p>
          <a:p>
            <a:pPr marL="0" indent="0">
              <a:buNone/>
            </a:pPr>
            <a:r>
              <a:rPr lang="sr-Cyrl-ME" sz="2800" b="1" u="sng" dirty="0">
                <a:solidFill>
                  <a:schemeClr val="bg1"/>
                </a:solidFill>
              </a:rPr>
              <a:t>Петар </a:t>
            </a:r>
            <a:r>
              <a:rPr lang="sr-Latn-ME" sz="2800" b="1" u="sng" dirty="0">
                <a:solidFill>
                  <a:schemeClr val="bg1"/>
                </a:solidFill>
              </a:rPr>
              <a:t>II </a:t>
            </a:r>
            <a:r>
              <a:rPr lang="sr-Cyrl-ME" sz="2800" b="1" u="sng" dirty="0">
                <a:solidFill>
                  <a:schemeClr val="bg1"/>
                </a:solidFill>
              </a:rPr>
              <a:t>Петровић Његош</a:t>
            </a:r>
            <a:endParaRPr lang="en-US" sz="2800" b="1" u="sng"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200" y="736603"/>
            <a:ext cx="4654510" cy="3490883"/>
          </a:xfrm>
          <a:prstGeom prst="rect">
            <a:avLst/>
          </a:prstGeom>
        </p:spPr>
      </p:pic>
    </p:spTree>
    <p:extLst>
      <p:ext uri="{BB962C8B-B14F-4D97-AF65-F5344CB8AC3E}">
        <p14:creationId xmlns:p14="http://schemas.microsoft.com/office/powerpoint/2010/main" val="15257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sr-Latn-ME" dirty="0"/>
              <a:t>ganizacija i koordinacija 03. mart</a:t>
            </a:r>
            <a:endParaRPr lang="en-US" dirty="0"/>
          </a:p>
        </p:txBody>
      </p:sp>
      <p:sp>
        <p:nvSpPr>
          <p:cNvPr id="3" name="Content Placeholder 2"/>
          <p:cNvSpPr>
            <a:spLocks noGrp="1"/>
          </p:cNvSpPr>
          <p:nvPr>
            <p:ph idx="1"/>
          </p:nvPr>
        </p:nvSpPr>
        <p:spPr/>
        <p:txBody>
          <a:bodyPr/>
          <a:lstStyle/>
          <a:p>
            <a:r>
              <a:rPr lang="sr-Latn-ME" dirty="0"/>
              <a:t>Definitivno imamo bolest, ne znamo još podtip;</a:t>
            </a:r>
          </a:p>
          <a:p>
            <a:r>
              <a:rPr lang="sr-Latn-ME" dirty="0"/>
              <a:t>Određivanje ugroženog i zaraženog područja;</a:t>
            </a:r>
          </a:p>
          <a:p>
            <a:r>
              <a:rPr lang="sr-Latn-ME" dirty="0"/>
              <a:t>Priprema rješenja i mjera koje se sprovode na područjima;</a:t>
            </a:r>
          </a:p>
          <a:p>
            <a:r>
              <a:rPr lang="sr-Latn-ME" dirty="0"/>
              <a:t>Priprema saopštenja za javnost;</a:t>
            </a:r>
          </a:p>
          <a:p>
            <a:r>
              <a:rPr lang="sr-Latn-ME" dirty="0"/>
              <a:t>Priprema obavještenja nadležnim organima u Crnoj Gori, upravama u regionu i za obavještavanje kroz Adis/Wahis portale; </a:t>
            </a:r>
          </a:p>
          <a:p>
            <a:r>
              <a:rPr lang="sr-Latn-ME" dirty="0"/>
              <a:t>Priprema i odvajanje opreme za ekipe koje idu na teren.</a:t>
            </a:r>
          </a:p>
          <a:p>
            <a:endParaRPr lang="en-US" dirty="0"/>
          </a:p>
        </p:txBody>
      </p:sp>
      <p:pic>
        <p:nvPicPr>
          <p:cNvPr id="5" name="Picture 4">
            <a:extLst>
              <a:ext uri="{FF2B5EF4-FFF2-40B4-BE49-F238E27FC236}">
                <a16:creationId xmlns:a16="http://schemas.microsoft.com/office/drawing/2014/main" id="{884E73D8-83F3-49D2-8E81-890AA1D3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82" y="452718"/>
            <a:ext cx="9844415" cy="6243241"/>
          </a:xfrm>
          <a:prstGeom prst="rect">
            <a:avLst/>
          </a:prstGeom>
        </p:spPr>
      </p:pic>
      <p:pic>
        <p:nvPicPr>
          <p:cNvPr id="7" name="Picture 6">
            <a:extLst>
              <a:ext uri="{FF2B5EF4-FFF2-40B4-BE49-F238E27FC236}">
                <a16:creationId xmlns:a16="http://schemas.microsoft.com/office/drawing/2014/main" id="{5AA42E99-7B4A-4AFB-829A-FBDC8B54E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10" y="162041"/>
            <a:ext cx="10418158" cy="6607104"/>
          </a:xfrm>
          <a:prstGeom prst="rect">
            <a:avLst/>
          </a:prstGeom>
        </p:spPr>
      </p:pic>
    </p:spTree>
    <p:extLst>
      <p:ext uri="{BB962C8B-B14F-4D97-AF65-F5344CB8AC3E}">
        <p14:creationId xmlns:p14="http://schemas.microsoft.com/office/powerpoint/2010/main" val="17648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Šta se tačno dešava u tim danima?</a:t>
            </a:r>
            <a:endParaRPr lang="en-US" dirty="0"/>
          </a:p>
        </p:txBody>
      </p:sp>
      <p:sp>
        <p:nvSpPr>
          <p:cNvPr id="3" name="Content Placeholder 2"/>
          <p:cNvSpPr>
            <a:spLocks noGrp="1"/>
          </p:cNvSpPr>
          <p:nvPr>
            <p:ph idx="1"/>
          </p:nvPr>
        </p:nvSpPr>
        <p:spPr/>
        <p:txBody>
          <a:bodyPr/>
          <a:lstStyle/>
          <a:p>
            <a:r>
              <a:rPr lang="sr-Latn-ME" dirty="0"/>
              <a:t>U periodu od par dana dostavljeni uzorci iz dvije opštine;</a:t>
            </a:r>
          </a:p>
          <a:p>
            <a:r>
              <a:rPr lang="sr-Latn-ME" dirty="0"/>
              <a:t>2 uzorka domaće živine sa utvrđenim virusom influence tipa A; </a:t>
            </a:r>
          </a:p>
          <a:p>
            <a:r>
              <a:rPr lang="sr-Latn-ME" dirty="0"/>
              <a:t>04.03. pozitivan nalaz; </a:t>
            </a:r>
            <a:r>
              <a:rPr lang="sr-Latn-ME" b="1" dirty="0">
                <a:solidFill>
                  <a:schemeClr val="accent1"/>
                </a:solidFill>
              </a:rPr>
              <a:t>H5N1</a:t>
            </a:r>
            <a:endParaRPr lang="en-US" b="1" dirty="0">
              <a:solidFill>
                <a:schemeClr val="accent1"/>
              </a:solidFill>
            </a:endParaRPr>
          </a:p>
          <a:p>
            <a:r>
              <a:rPr lang="sr-Latn-ME" dirty="0"/>
              <a:t>Manje seosko gazdinstvo, Bijelo Polje, Obrov;</a:t>
            </a:r>
          </a:p>
          <a:p>
            <a:r>
              <a:rPr lang="sr-Latn-ME" dirty="0"/>
              <a:t>Manje seosko gazdinstvo, Nikšić, Kočani;</a:t>
            </a:r>
          </a:p>
        </p:txBody>
      </p:sp>
    </p:spTree>
    <p:extLst>
      <p:ext uri="{BB962C8B-B14F-4D97-AF65-F5344CB8AC3E}">
        <p14:creationId xmlns:p14="http://schemas.microsoft.com/office/powerpoint/2010/main" val="3988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iterate type="lt">
                                    <p:tmPct val="0"/>
                                  </p:iterate>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iterate type="lt">
                                    <p:tmPct val="0"/>
                                  </p:iterate>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iterate type="lt">
                                    <p:tmPct val="0"/>
                                  </p:iterate>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nodeType="clickEffect">
                                  <p:stCondLst>
                                    <p:cond delay="0"/>
                                  </p:stCondLst>
                                  <p:iterate type="lt">
                                    <p:tmPct val="4000"/>
                                  </p:iterate>
                                  <p:childTnLst>
                                    <p:set>
                                      <p:cBhvr override="childStyle">
                                        <p:cTn id="41" dur="500" fill="hold"/>
                                        <p:tgtEl>
                                          <p:spTgt spid="3">
                                            <p:txEl>
                                              <p:pRg st="3" end="3"/>
                                            </p:txEl>
                                          </p:spTgt>
                                        </p:tgtEl>
                                        <p:attrNameLst>
                                          <p:attrName>style.color</p:attrName>
                                        </p:attrNameLst>
                                      </p:cBhvr>
                                      <p:to>
                                        <p:clrVal>
                                          <a:schemeClr val="accent2"/>
                                        </p:clrVal>
                                      </p:to>
                                    </p:set>
                                    <p:set>
                                      <p:cBhvr>
                                        <p:cTn id="42" dur="500" fill="hold"/>
                                        <p:tgtEl>
                                          <p:spTgt spid="3">
                                            <p:txEl>
                                              <p:pRg st="3" end="3"/>
                                            </p:txEl>
                                          </p:spTgt>
                                        </p:tgtEl>
                                        <p:attrNameLst>
                                          <p:attrName>fillcolor</p:attrName>
                                        </p:attrNameLst>
                                      </p:cBhvr>
                                      <p:to>
                                        <p:clrVal>
                                          <a:schemeClr val="accent2"/>
                                        </p:clrVal>
                                      </p:to>
                                    </p:set>
                                    <p:set>
                                      <p:cBhvr>
                                        <p:cTn id="43" dur="500" fill="hold"/>
                                        <p:tgtEl>
                                          <p:spTgt spid="3">
                                            <p:txEl>
                                              <p:pRg st="3" end="3"/>
                                            </p:txEl>
                                          </p:spTgt>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16" presetClass="emph" presetSubtype="0" fill="hold" nodeType="clickEffect">
                                  <p:stCondLst>
                                    <p:cond delay="0"/>
                                  </p:stCondLst>
                                  <p:iterate type="lt">
                                    <p:tmPct val="4000"/>
                                  </p:iterate>
                                  <p:childTnLst>
                                    <p:set>
                                      <p:cBhvr override="childStyle">
                                        <p:cTn id="47" dur="500" fill="hold"/>
                                        <p:tgtEl>
                                          <p:spTgt spid="3">
                                            <p:txEl>
                                              <p:pRg st="4" end="4"/>
                                            </p:txEl>
                                          </p:spTgt>
                                        </p:tgtEl>
                                        <p:attrNameLst>
                                          <p:attrName>style.color</p:attrName>
                                        </p:attrNameLst>
                                      </p:cBhvr>
                                      <p:to>
                                        <p:clrVal>
                                          <a:srgbClr val="00B050"/>
                                        </p:clrVal>
                                      </p:to>
                                    </p:set>
                                    <p:set>
                                      <p:cBhvr>
                                        <p:cTn id="48" dur="500" fill="hold"/>
                                        <p:tgtEl>
                                          <p:spTgt spid="3">
                                            <p:txEl>
                                              <p:pRg st="4" end="4"/>
                                            </p:txEl>
                                          </p:spTgt>
                                        </p:tgtEl>
                                        <p:attrNameLst>
                                          <p:attrName>fillcolor</p:attrName>
                                        </p:attrNameLst>
                                      </p:cBhvr>
                                      <p:to>
                                        <p:clrVal>
                                          <a:srgbClr val="00B050"/>
                                        </p:clrVal>
                                      </p:to>
                                    </p:set>
                                    <p:set>
                                      <p:cBhvr>
                                        <p:cTn id="49"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Manje </a:t>
            </a:r>
            <a:r>
              <a:rPr lang="en-US" dirty="0" err="1"/>
              <a:t>seosko</a:t>
            </a:r>
            <a:r>
              <a:rPr lang="en-US" dirty="0"/>
              <a:t> </a:t>
            </a:r>
            <a:r>
              <a:rPr lang="en-US" dirty="0" err="1"/>
              <a:t>gazdinstvo</a:t>
            </a:r>
            <a:r>
              <a:rPr lang="en-US" dirty="0"/>
              <a:t>, </a:t>
            </a:r>
            <a:r>
              <a:rPr lang="en-US" dirty="0" err="1"/>
              <a:t>Bijelo</a:t>
            </a:r>
            <a:r>
              <a:rPr lang="en-US" dirty="0"/>
              <a:t> </a:t>
            </a:r>
            <a:r>
              <a:rPr lang="en-US" dirty="0" err="1"/>
              <a:t>Polje</a:t>
            </a:r>
            <a:r>
              <a:rPr lang="en-US" dirty="0"/>
              <a:t>, </a:t>
            </a:r>
            <a:r>
              <a:rPr lang="en-US" dirty="0" err="1"/>
              <a:t>Obrov</a:t>
            </a:r>
            <a:r>
              <a:rPr lang="en-US" dirty="0"/>
              <a:t>;</a:t>
            </a:r>
            <a:br>
              <a:rPr lang="en-US" dirty="0"/>
            </a:br>
            <a:endParaRPr lang="en-US" dirty="0"/>
          </a:p>
        </p:txBody>
      </p:sp>
      <p:sp>
        <p:nvSpPr>
          <p:cNvPr id="3" name="Content Placeholder 2"/>
          <p:cNvSpPr>
            <a:spLocks noGrp="1"/>
          </p:cNvSpPr>
          <p:nvPr>
            <p:ph idx="1"/>
          </p:nvPr>
        </p:nvSpPr>
        <p:spPr/>
        <p:txBody>
          <a:bodyPr/>
          <a:lstStyle/>
          <a:p>
            <a:r>
              <a:rPr lang="sr-Latn-ME" dirty="0"/>
              <a:t>23 jedinke, 18 koka nosilja i 5 guski;</a:t>
            </a:r>
          </a:p>
          <a:p>
            <a:r>
              <a:rPr lang="sr-Latn-ME" dirty="0"/>
              <a:t>Sve uginule u kratkom periodu;</a:t>
            </a:r>
          </a:p>
          <a:p>
            <a:r>
              <a:rPr lang="sr-Latn-ME" dirty="0"/>
              <a:t>Usljed promjene hrane, sumnja na trovanje, nalog za testiranje na AI za svaki slučaj; </a:t>
            </a:r>
          </a:p>
          <a:p>
            <a:r>
              <a:rPr lang="sr-Latn-ME" dirty="0"/>
              <a:t>Nalaz pozitivan 04.03.; </a:t>
            </a:r>
          </a:p>
          <a:p>
            <a:r>
              <a:rPr lang="sr-Latn-ME" dirty="0"/>
              <a:t>Izlazak na teren.</a:t>
            </a:r>
            <a:endParaRPr lang="en-US" dirty="0"/>
          </a:p>
        </p:txBody>
      </p:sp>
    </p:spTree>
    <p:extLst>
      <p:ext uri="{BB962C8B-B14F-4D97-AF65-F5344CB8AC3E}">
        <p14:creationId xmlns:p14="http://schemas.microsoft.com/office/powerpoint/2010/main" val="34912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1" nodeType="clickEffect">
                                  <p:stCondLst>
                                    <p:cond delay="0"/>
                                  </p:stCondLst>
                                  <p:iterate type="lt">
                                    <p:tmPct val="4000"/>
                                  </p:iterate>
                                  <p:childTnLst>
                                    <p:set>
                                      <p:cBhvr override="childStyle">
                                        <p:cTn id="10" dur="500" fill="hold"/>
                                        <p:tgtEl>
                                          <p:spTgt spid="2"/>
                                        </p:tgtEl>
                                        <p:attrNameLst>
                                          <p:attrName>style.color</p:attrName>
                                        </p:attrNameLst>
                                      </p:cBhvr>
                                      <p:to>
                                        <p:clrVal>
                                          <a:schemeClr val="accent2"/>
                                        </p:clrVal>
                                      </p:to>
                                    </p:set>
                                    <p:set>
                                      <p:cBhvr>
                                        <p:cTn id="11" dur="500" fill="hold"/>
                                        <p:tgtEl>
                                          <p:spTgt spid="2"/>
                                        </p:tgtEl>
                                        <p:attrNameLst>
                                          <p:attrName>fillcolor</p:attrName>
                                        </p:attrNameLst>
                                      </p:cBhvr>
                                      <p:to>
                                        <p:clrVal>
                                          <a:schemeClr val="accent2"/>
                                        </p:clrVal>
                                      </p:to>
                                    </p:set>
                                    <p:set>
                                      <p:cBhvr>
                                        <p:cTn id="12" dur="500" fill="hold"/>
                                        <p:tgtEl>
                                          <p:spTgt spid="2"/>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Manje </a:t>
            </a:r>
            <a:r>
              <a:rPr lang="en-US" dirty="0" err="1"/>
              <a:t>seosko</a:t>
            </a:r>
            <a:r>
              <a:rPr lang="en-US" dirty="0"/>
              <a:t> </a:t>
            </a:r>
            <a:r>
              <a:rPr lang="en-US" dirty="0" err="1"/>
              <a:t>gazdinstvo</a:t>
            </a:r>
            <a:r>
              <a:rPr lang="en-US" dirty="0"/>
              <a:t>, </a:t>
            </a:r>
            <a:r>
              <a:rPr lang="en-US" dirty="0" err="1"/>
              <a:t>Bijelo</a:t>
            </a:r>
            <a:r>
              <a:rPr lang="en-US" dirty="0"/>
              <a:t> </a:t>
            </a:r>
            <a:r>
              <a:rPr lang="en-US" dirty="0" err="1"/>
              <a:t>Polje</a:t>
            </a:r>
            <a:r>
              <a:rPr lang="en-US" dirty="0"/>
              <a:t>, </a:t>
            </a:r>
            <a:r>
              <a:rPr lang="en-US" dirty="0" err="1"/>
              <a:t>Obrov</a:t>
            </a:r>
            <a:r>
              <a:rPr lang="en-US" dirty="0"/>
              <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713979" y="1958107"/>
            <a:ext cx="5356433" cy="301567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48962" y="1832528"/>
            <a:ext cx="5288586" cy="39664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13802" y="2005734"/>
            <a:ext cx="5313219" cy="3984914"/>
          </a:xfrm>
          <a:prstGeom prst="rect">
            <a:avLst/>
          </a:prstGeom>
        </p:spPr>
      </p:pic>
    </p:spTree>
    <p:extLst>
      <p:ext uri="{BB962C8B-B14F-4D97-AF65-F5344CB8AC3E}">
        <p14:creationId xmlns:p14="http://schemas.microsoft.com/office/powerpoint/2010/main" val="27283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Nikad nije sve kako se na prvu čini!</a:t>
            </a:r>
            <a:endParaRPr lang="en-US" dirty="0">
              <a:solidFill>
                <a:schemeClr val="accent1"/>
              </a:solidFill>
            </a:endParaRPr>
          </a:p>
        </p:txBody>
      </p:sp>
      <p:sp>
        <p:nvSpPr>
          <p:cNvPr id="3" name="Content Placeholder 2"/>
          <p:cNvSpPr>
            <a:spLocks noGrp="1"/>
          </p:cNvSpPr>
          <p:nvPr>
            <p:ph idx="1"/>
          </p:nvPr>
        </p:nvSpPr>
        <p:spPr>
          <a:xfrm>
            <a:off x="1104293" y="1563392"/>
            <a:ext cx="8946541" cy="745700"/>
          </a:xfrm>
        </p:spPr>
        <p:txBody>
          <a:bodyPr>
            <a:normAutofit/>
          </a:bodyPr>
          <a:lstStyle/>
          <a:p>
            <a:pPr marL="0" indent="0">
              <a:buNone/>
            </a:pPr>
            <a:r>
              <a:rPr lang="sr-Latn-ME" sz="4000" b="1" dirty="0">
                <a:solidFill>
                  <a:schemeClr val="accent1"/>
                </a:solidFill>
              </a:rPr>
              <a:t>U  ovom slučaju ništa i nije bilo. </a:t>
            </a:r>
            <a:endParaRPr lang="en-US" sz="4000" b="1" dirty="0">
              <a:solidFill>
                <a:schemeClr val="accent1"/>
              </a:solidFill>
            </a:endParaRPr>
          </a:p>
        </p:txBody>
      </p:sp>
      <p:sp>
        <p:nvSpPr>
          <p:cNvPr id="4" name="TextBox 3"/>
          <p:cNvSpPr txBox="1"/>
          <p:nvPr/>
        </p:nvSpPr>
        <p:spPr>
          <a:xfrm>
            <a:off x="646111" y="2604655"/>
            <a:ext cx="9615489" cy="2862322"/>
          </a:xfrm>
          <a:prstGeom prst="rect">
            <a:avLst/>
          </a:prstGeom>
          <a:noFill/>
        </p:spPr>
        <p:txBody>
          <a:bodyPr wrap="square" rtlCol="0">
            <a:spAutoFit/>
          </a:bodyPr>
          <a:lstStyle/>
          <a:p>
            <a:pPr marL="342900" indent="-342900">
              <a:buFont typeface="+mj-lt"/>
              <a:buAutoNum type="arabicPeriod"/>
            </a:pPr>
            <a:r>
              <a:rPr lang="sr-Latn-ME" dirty="0"/>
              <a:t>Obilaskom gazdinstva, shvatamo da su u isti objekat, dok su se čekali nalazi, useljene nove koke nosilje, desetak njih. </a:t>
            </a:r>
          </a:p>
          <a:p>
            <a:pPr marL="342900" indent="-342900">
              <a:buFont typeface="+mj-lt"/>
              <a:buAutoNum type="arabicPeriod"/>
            </a:pPr>
            <a:r>
              <a:rPr lang="sr-Latn-ME" dirty="0"/>
              <a:t>Uviđamo da se porodica generacijski bavi golubarstvom i da se na gazdinstvu nalazi preko 200 golubova visokoletača. </a:t>
            </a:r>
          </a:p>
          <a:p>
            <a:pPr marL="342900" indent="-342900">
              <a:buFont typeface="+mj-lt"/>
              <a:buAutoNum type="arabicPeriod"/>
            </a:pPr>
            <a:r>
              <a:rPr lang="sr-Latn-ME" dirty="0"/>
              <a:t>Dobijamo informaciju da je držalac 24 čaša prije prvih uginuća uzeo dvije koke iz drugog sela, u razmjeni za ukrasnu živinu koji je poklonio gazdinstvu tamo, te da su prvo uginule jedinke koje je tada unio u svoj kokošinjac.</a:t>
            </a:r>
          </a:p>
          <a:p>
            <a:pPr marL="342900" indent="-342900">
              <a:buFont typeface="+mj-lt"/>
              <a:buAutoNum type="arabicPeriod"/>
            </a:pPr>
            <a:r>
              <a:rPr lang="sr-Latn-ME" dirty="0"/>
              <a:t>Još jedna značajna informacija koju dobijamo od držaoca je da je „čuo na pumpi da su vlasnici komercijalne dvije farme zakopali preko 10 000 koka nosilja na gradskoj deponiji, prikrivajući nešto.“</a:t>
            </a:r>
            <a:endParaRPr lang="en-US" dirty="0"/>
          </a:p>
        </p:txBody>
      </p:sp>
    </p:spTree>
    <p:extLst>
      <p:ext uri="{BB962C8B-B14F-4D97-AF65-F5344CB8AC3E}">
        <p14:creationId xmlns:p14="http://schemas.microsoft.com/office/powerpoint/2010/main" val="23330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iterate type="lt">
                                    <p:tmPct val="0"/>
                                  </p:iterate>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lt">
                                    <p:tmPct val="0"/>
                                  </p:iterate>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lt">
                                    <p:tmPct val="0"/>
                                  </p:iterate>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lt">
                                    <p:tmPct val="0"/>
                                  </p:iterate>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mph" presetSubtype="0" fill="hold" nodeType="afterEffect">
                                  <p:stCondLst>
                                    <p:cond delay="0"/>
                                  </p:stCondLst>
                                  <p:iterate type="lt">
                                    <p:tmPct val="4000"/>
                                  </p:iterate>
                                  <p:childTnLst>
                                    <p:set>
                                      <p:cBhvr override="childStyle">
                                        <p:cTn id="45" dur="500" fill="hold"/>
                                        <p:tgtEl>
                                          <p:spTgt spid="4">
                                            <p:txEl>
                                              <p:pRg st="0" end="0"/>
                                            </p:txEl>
                                          </p:spTgt>
                                        </p:tgtEl>
                                        <p:attrNameLst>
                                          <p:attrName>style.color</p:attrName>
                                        </p:attrNameLst>
                                      </p:cBhvr>
                                      <p:to>
                                        <p:clrVal>
                                          <a:schemeClr val="accent2"/>
                                        </p:clrVal>
                                      </p:to>
                                    </p:set>
                                    <p:set>
                                      <p:cBhvr>
                                        <p:cTn id="46" dur="500" fill="hold"/>
                                        <p:tgtEl>
                                          <p:spTgt spid="4">
                                            <p:txEl>
                                              <p:pRg st="0" end="0"/>
                                            </p:txEl>
                                          </p:spTgt>
                                        </p:tgtEl>
                                        <p:attrNameLst>
                                          <p:attrName>fillcolor</p:attrName>
                                        </p:attrNameLst>
                                      </p:cBhvr>
                                      <p:to>
                                        <p:clrVal>
                                          <a:schemeClr val="accent2"/>
                                        </p:clrVal>
                                      </p:to>
                                    </p:set>
                                    <p:set>
                                      <p:cBhvr>
                                        <p:cTn id="47" dur="500" fill="hold"/>
                                        <p:tgtEl>
                                          <p:spTgt spid="4">
                                            <p:txEl>
                                              <p:pRg st="0" end="0"/>
                                            </p:txEl>
                                          </p:spTgt>
                                        </p:tgtEl>
                                        <p:attrNameLst>
                                          <p:attrName>fill.type</p:attrName>
                                        </p:attrNameLst>
                                      </p:cBhvr>
                                      <p:to>
                                        <p:strVal val="solid"/>
                                      </p:to>
                                    </p:set>
                                  </p:childTnLst>
                                </p:cTn>
                              </p:par>
                              <p:par>
                                <p:cTn id="48" presetID="16" presetClass="emph" presetSubtype="0" fill="hold" nodeType="withEffect">
                                  <p:stCondLst>
                                    <p:cond delay="0"/>
                                  </p:stCondLst>
                                  <p:iterate type="lt">
                                    <p:tmPct val="4000"/>
                                  </p:iterate>
                                  <p:childTnLst>
                                    <p:set>
                                      <p:cBhvr override="childStyle">
                                        <p:cTn id="49" dur="500" fill="hold"/>
                                        <p:tgtEl>
                                          <p:spTgt spid="4">
                                            <p:txEl>
                                              <p:pRg st="1" end="1"/>
                                            </p:txEl>
                                          </p:spTgt>
                                        </p:tgtEl>
                                        <p:attrNameLst>
                                          <p:attrName>style.color</p:attrName>
                                        </p:attrNameLst>
                                      </p:cBhvr>
                                      <p:to>
                                        <p:clrVal>
                                          <a:srgbClr val="FF0000"/>
                                        </p:clrVal>
                                      </p:to>
                                    </p:set>
                                    <p:set>
                                      <p:cBhvr>
                                        <p:cTn id="50" dur="500" fill="hold"/>
                                        <p:tgtEl>
                                          <p:spTgt spid="4">
                                            <p:txEl>
                                              <p:pRg st="1" end="1"/>
                                            </p:txEl>
                                          </p:spTgt>
                                        </p:tgtEl>
                                        <p:attrNameLst>
                                          <p:attrName>fillcolor</p:attrName>
                                        </p:attrNameLst>
                                      </p:cBhvr>
                                      <p:to>
                                        <p:clrVal>
                                          <a:srgbClr val="FF0000"/>
                                        </p:clrVal>
                                      </p:to>
                                    </p:set>
                                    <p:set>
                                      <p:cBhvr>
                                        <p:cTn id="51" dur="500" fill="hold"/>
                                        <p:tgtEl>
                                          <p:spTgt spid="4">
                                            <p:txEl>
                                              <p:pRg st="1" end="1"/>
                                            </p:txEl>
                                          </p:spTgt>
                                        </p:tgtEl>
                                        <p:attrNameLst>
                                          <p:attrName>fill.type</p:attrName>
                                        </p:attrNameLst>
                                      </p:cBhvr>
                                      <p:to>
                                        <p:strVal val="solid"/>
                                      </p:to>
                                    </p:set>
                                  </p:childTnLst>
                                </p:cTn>
                              </p:par>
                              <p:par>
                                <p:cTn id="52" presetID="16" presetClass="emph" presetSubtype="0" fill="hold" nodeType="withEffect">
                                  <p:stCondLst>
                                    <p:cond delay="0"/>
                                  </p:stCondLst>
                                  <p:iterate type="lt">
                                    <p:tmPct val="4000"/>
                                  </p:iterate>
                                  <p:childTnLst>
                                    <p:set>
                                      <p:cBhvr override="childStyle">
                                        <p:cTn id="53" dur="500" fill="hold"/>
                                        <p:tgtEl>
                                          <p:spTgt spid="4">
                                            <p:txEl>
                                              <p:pRg st="2" end="2"/>
                                            </p:txEl>
                                          </p:spTgt>
                                        </p:tgtEl>
                                        <p:attrNameLst>
                                          <p:attrName>style.color</p:attrName>
                                        </p:attrNameLst>
                                      </p:cBhvr>
                                      <p:to>
                                        <p:clrVal>
                                          <a:srgbClr val="F28E8D"/>
                                        </p:clrVal>
                                      </p:to>
                                    </p:set>
                                    <p:set>
                                      <p:cBhvr>
                                        <p:cTn id="54" dur="500" fill="hold"/>
                                        <p:tgtEl>
                                          <p:spTgt spid="4">
                                            <p:txEl>
                                              <p:pRg st="2" end="2"/>
                                            </p:txEl>
                                          </p:spTgt>
                                        </p:tgtEl>
                                        <p:attrNameLst>
                                          <p:attrName>fillcolor</p:attrName>
                                        </p:attrNameLst>
                                      </p:cBhvr>
                                      <p:to>
                                        <p:clrVal>
                                          <a:srgbClr val="F28E8D"/>
                                        </p:clrVal>
                                      </p:to>
                                    </p:set>
                                    <p:set>
                                      <p:cBhvr>
                                        <p:cTn id="55" dur="500" fill="hold"/>
                                        <p:tgtEl>
                                          <p:spTgt spid="4">
                                            <p:txEl>
                                              <p:pRg st="2" end="2"/>
                                            </p:txEl>
                                          </p:spTgt>
                                        </p:tgtEl>
                                        <p:attrNameLst>
                                          <p:attrName>fill.type</p:attrName>
                                        </p:attrNameLst>
                                      </p:cBhvr>
                                      <p:to>
                                        <p:strVal val="solid"/>
                                      </p:to>
                                    </p:set>
                                  </p:childTnLst>
                                </p:cTn>
                              </p:par>
                              <p:par>
                                <p:cTn id="56" presetID="16" presetClass="emph" presetSubtype="0" fill="hold" nodeType="withEffect">
                                  <p:stCondLst>
                                    <p:cond delay="0"/>
                                  </p:stCondLst>
                                  <p:iterate type="lt">
                                    <p:tmPct val="4000"/>
                                  </p:iterate>
                                  <p:childTnLst>
                                    <p:set>
                                      <p:cBhvr override="childStyle">
                                        <p:cTn id="57" dur="500" fill="hold"/>
                                        <p:tgtEl>
                                          <p:spTgt spid="4">
                                            <p:txEl>
                                              <p:pRg st="3" end="3"/>
                                            </p:txEl>
                                          </p:spTgt>
                                        </p:tgtEl>
                                        <p:attrNameLst>
                                          <p:attrName>style.color</p:attrName>
                                        </p:attrNameLst>
                                      </p:cBhvr>
                                      <p:to>
                                        <p:clrVal>
                                          <a:srgbClr val="FFFF00"/>
                                        </p:clrVal>
                                      </p:to>
                                    </p:set>
                                    <p:set>
                                      <p:cBhvr>
                                        <p:cTn id="58" dur="500" fill="hold"/>
                                        <p:tgtEl>
                                          <p:spTgt spid="4">
                                            <p:txEl>
                                              <p:pRg st="3" end="3"/>
                                            </p:txEl>
                                          </p:spTgt>
                                        </p:tgtEl>
                                        <p:attrNameLst>
                                          <p:attrName>fillcolor</p:attrName>
                                        </p:attrNameLst>
                                      </p:cBhvr>
                                      <p:to>
                                        <p:clrVal>
                                          <a:srgbClr val="FFFF00"/>
                                        </p:clrVal>
                                      </p:to>
                                    </p:set>
                                    <p:set>
                                      <p:cBhvr>
                                        <p:cTn id="59"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1. </a:t>
            </a:r>
            <a:r>
              <a:rPr lang="en-US" sz="2400" dirty="0" err="1"/>
              <a:t>Obilaskom</a:t>
            </a:r>
            <a:r>
              <a:rPr lang="en-US" sz="2400" dirty="0"/>
              <a:t> </a:t>
            </a:r>
            <a:r>
              <a:rPr lang="en-US" sz="2400" dirty="0" err="1"/>
              <a:t>gazdinstva</a:t>
            </a:r>
            <a:r>
              <a:rPr lang="en-US" sz="2400" dirty="0"/>
              <a:t>, </a:t>
            </a:r>
            <a:r>
              <a:rPr lang="en-US" sz="2400" dirty="0" err="1"/>
              <a:t>shvatamo</a:t>
            </a:r>
            <a:r>
              <a:rPr lang="en-US" sz="2400" dirty="0"/>
              <a:t> da </a:t>
            </a:r>
            <a:r>
              <a:rPr lang="en-US" sz="2400" dirty="0" err="1"/>
              <a:t>su</a:t>
            </a:r>
            <a:r>
              <a:rPr lang="en-US" sz="2400" dirty="0"/>
              <a:t> u </a:t>
            </a:r>
            <a:r>
              <a:rPr lang="en-US" sz="2400" dirty="0" err="1"/>
              <a:t>isti</a:t>
            </a:r>
            <a:r>
              <a:rPr lang="en-US" sz="2400" dirty="0"/>
              <a:t> </a:t>
            </a:r>
            <a:r>
              <a:rPr lang="en-US" sz="2400" dirty="0" err="1"/>
              <a:t>objekat</a:t>
            </a:r>
            <a:r>
              <a:rPr lang="en-US" sz="2400" dirty="0"/>
              <a:t>, </a:t>
            </a:r>
            <a:r>
              <a:rPr lang="en-US" sz="2400" dirty="0" err="1"/>
              <a:t>dok</a:t>
            </a:r>
            <a:r>
              <a:rPr lang="en-US" sz="2400" dirty="0"/>
              <a:t> </a:t>
            </a:r>
            <a:r>
              <a:rPr lang="en-US" sz="2400" dirty="0" err="1"/>
              <a:t>su</a:t>
            </a:r>
            <a:r>
              <a:rPr lang="en-US" sz="2400" dirty="0"/>
              <a:t> se </a:t>
            </a:r>
            <a:r>
              <a:rPr lang="en-US" sz="2400" dirty="0" err="1"/>
              <a:t>čekali</a:t>
            </a:r>
            <a:r>
              <a:rPr lang="en-US" sz="2400" dirty="0"/>
              <a:t> </a:t>
            </a:r>
            <a:r>
              <a:rPr lang="en-US" sz="2400" dirty="0" err="1"/>
              <a:t>nalazi</a:t>
            </a:r>
            <a:r>
              <a:rPr lang="en-US" sz="2400" dirty="0"/>
              <a:t>, </a:t>
            </a:r>
            <a:r>
              <a:rPr lang="en-US" sz="2400" dirty="0" err="1"/>
              <a:t>useljene</a:t>
            </a:r>
            <a:r>
              <a:rPr lang="en-US" sz="2400" dirty="0"/>
              <a:t> </a:t>
            </a:r>
            <a:r>
              <a:rPr lang="en-US" sz="2400" dirty="0" err="1"/>
              <a:t>nove</a:t>
            </a:r>
            <a:r>
              <a:rPr lang="en-US" sz="2400" dirty="0"/>
              <a:t> </a:t>
            </a:r>
            <a:r>
              <a:rPr lang="en-US" sz="2400" dirty="0" err="1"/>
              <a:t>koke</a:t>
            </a:r>
            <a:r>
              <a:rPr lang="en-US" sz="2400" dirty="0"/>
              <a:t> </a:t>
            </a:r>
            <a:r>
              <a:rPr lang="en-US" sz="2400" dirty="0" err="1"/>
              <a:t>nosilje</a:t>
            </a:r>
            <a:r>
              <a:rPr lang="en-US" sz="2400" dirty="0"/>
              <a:t>, </a:t>
            </a:r>
            <a:r>
              <a:rPr lang="en-US" sz="2400" dirty="0" err="1"/>
              <a:t>desetak</a:t>
            </a:r>
            <a:r>
              <a:rPr lang="en-US" sz="2400" dirty="0"/>
              <a:t> </a:t>
            </a:r>
            <a:r>
              <a:rPr lang="en-US" sz="2400" dirty="0" err="1"/>
              <a:t>njih</a:t>
            </a:r>
            <a:r>
              <a:rPr lang="en-US" sz="2400" dirty="0"/>
              <a:t>. </a:t>
            </a:r>
            <a:br>
              <a:rPr lang="en-US" dirty="0"/>
            </a:br>
            <a:endParaRPr lang="en-US" dirty="0"/>
          </a:p>
        </p:txBody>
      </p:sp>
      <p:sp>
        <p:nvSpPr>
          <p:cNvPr id="3" name="Content Placeholder 2"/>
          <p:cNvSpPr>
            <a:spLocks noGrp="1"/>
          </p:cNvSpPr>
          <p:nvPr>
            <p:ph idx="1"/>
          </p:nvPr>
        </p:nvSpPr>
        <p:spPr/>
        <p:txBody>
          <a:bodyPr/>
          <a:lstStyle/>
          <a:p>
            <a:r>
              <a:rPr lang="sr-Latn-ME" dirty="0"/>
              <a:t>Odmah se odlučuje na usmrćivanje koka nosilja, te uzimanje uzoraka za ispitivanje. </a:t>
            </a:r>
          </a:p>
          <a:p>
            <a:r>
              <a:rPr lang="sr-Latn-ME" dirty="0"/>
              <a:t>Pozitivni nalazi uzetih uzoraka. </a:t>
            </a:r>
          </a:p>
          <a:p>
            <a:r>
              <a:rPr lang="sr-Latn-ME" dirty="0"/>
              <a:t>Držalac nije pogriješio sa useljenjem. </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19508" y="3135648"/>
            <a:ext cx="4254116" cy="3190587"/>
          </a:xfrm>
          <a:prstGeom prst="rect">
            <a:avLst/>
          </a:prstGeom>
        </p:spPr>
      </p:pic>
    </p:spTree>
    <p:extLst>
      <p:ext uri="{BB962C8B-B14F-4D97-AF65-F5344CB8AC3E}">
        <p14:creationId xmlns:p14="http://schemas.microsoft.com/office/powerpoint/2010/main" val="37062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ME" dirty="0"/>
              <a:t>Nikad nije sve kako se na prvu čini!</a:t>
            </a:r>
            <a:endParaRPr lang="en-US" dirty="0">
              <a:solidFill>
                <a:schemeClr val="accent1"/>
              </a:solidFill>
            </a:endParaRPr>
          </a:p>
        </p:txBody>
      </p:sp>
      <p:sp>
        <p:nvSpPr>
          <p:cNvPr id="3" name="Content Placeholder 2"/>
          <p:cNvSpPr>
            <a:spLocks noGrp="1"/>
          </p:cNvSpPr>
          <p:nvPr>
            <p:ph idx="1"/>
          </p:nvPr>
        </p:nvSpPr>
        <p:spPr>
          <a:xfrm>
            <a:off x="1104293" y="1563392"/>
            <a:ext cx="8946541" cy="745700"/>
          </a:xfrm>
        </p:spPr>
        <p:txBody>
          <a:bodyPr>
            <a:normAutofit/>
          </a:bodyPr>
          <a:lstStyle/>
          <a:p>
            <a:pPr marL="0" indent="0">
              <a:buNone/>
            </a:pPr>
            <a:r>
              <a:rPr lang="sr-Latn-ME" sz="4000" b="1" dirty="0">
                <a:solidFill>
                  <a:schemeClr val="accent1"/>
                </a:solidFill>
              </a:rPr>
              <a:t>U  ovom slučaju ništa i nije bilo. </a:t>
            </a:r>
            <a:endParaRPr lang="en-US" sz="4000" b="1" dirty="0">
              <a:solidFill>
                <a:schemeClr val="accent1"/>
              </a:solidFill>
            </a:endParaRPr>
          </a:p>
        </p:txBody>
      </p:sp>
      <p:sp>
        <p:nvSpPr>
          <p:cNvPr id="4" name="TextBox 3"/>
          <p:cNvSpPr txBox="1"/>
          <p:nvPr/>
        </p:nvSpPr>
        <p:spPr>
          <a:xfrm>
            <a:off x="646111" y="2604655"/>
            <a:ext cx="9615489"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Obilaskom gazdinstva, shvatamo da su u isti objekat, dok su se čekali nalazi, useljene nove koke nosilje, desetak njih.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Uviđamo da se porodica generacijski bavi golubarstvom i da se na gazdinstvu nalazi preko 200 golubova visokoletača.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Dobijamo informaciju da je držalac 24 čaša prije prvih uginuća uzeo dvije koke iz drugog sela, u razmjeni za ukrasnu živinu koji je poklonio gazdinstvu tamo, te da su prvo uginule jedinke koje je tada unio u svoj kokošinjac.</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r-Latn-ME" sz="1800" b="0" i="0" u="none" strike="noStrike" kern="1200" cap="none" spc="0" normalizeH="0" baseline="0" noProof="0" dirty="0">
                <a:ln>
                  <a:noFill/>
                </a:ln>
                <a:solidFill>
                  <a:prstClr val="white"/>
                </a:solidFill>
                <a:effectLst/>
                <a:uLnTx/>
                <a:uFillTx/>
                <a:latin typeface="Century Gothic" panose="020B0502020202020204"/>
                <a:ea typeface="+mn-ea"/>
                <a:cs typeface="+mn-cs"/>
              </a:rPr>
              <a:t>Još jedna značajna informacija koju dobijamo od držaoca je da je „čuo na pumpi da su vlasnici komercijalne dvije farme zakopali preko 10 000 koka nosilja na gradskoj deponiji, prikrivajući nešto.“</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9517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230</TotalTime>
  <Words>1820</Words>
  <Application>Microsoft Office PowerPoint</Application>
  <PresentationFormat>Widescreen</PresentationFormat>
  <Paragraphs>109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Century Gothic</vt:lpstr>
      <vt:lpstr>Wingdings 3</vt:lpstr>
      <vt:lpstr>Ion</vt:lpstr>
      <vt:lpstr>Retrospektiva suzbijanja ptičjeg gripa u Crnoj Gori u 2026. godini</vt:lpstr>
      <vt:lpstr>Kako je sve počelo? </vt:lpstr>
      <vt:lpstr>Organizacija i koordinacija 03. mart</vt:lpstr>
      <vt:lpstr>Šta se tačno dešava u tim danima?</vt:lpstr>
      <vt:lpstr>Manje seosko gazdinstvo, Bijelo Polje, Obrov; </vt:lpstr>
      <vt:lpstr>Manje seosko gazdinstvo, Bijelo Polje, Obrov;</vt:lpstr>
      <vt:lpstr>Nikad nije sve kako se na prvu čini!</vt:lpstr>
      <vt:lpstr>1. Obilaskom gazdinstva, shvatamo da su u isti objekat, dok su se čekali nalazi, useljene nove koke nosilje, desetak njih.  </vt:lpstr>
      <vt:lpstr>Nikad nije sve kako se na prvu čini!</vt:lpstr>
      <vt:lpstr>Uviđamo da se porodica generacijski bavi golubarstvom i da se na gazdinstvu nalazi preko 200 golubova visokoletača.  </vt:lpstr>
      <vt:lpstr>Nikad nije sve kako se na prvu čini!</vt:lpstr>
      <vt:lpstr>Dobijamo informaciju da je držalac 24 čaša prije prvih uginuća uzeo dvije koke iz drugog sela, u razmjeni za ukrasnu živinu koji je poklonio gazdinstvu tamo, te da su prvo uginule jedinke koje je tada unio u svoj kokošinjac. </vt:lpstr>
      <vt:lpstr>Nikad nije sve kako se na prvu čini!</vt:lpstr>
      <vt:lpstr>Još jedna značajna informacija koju dobijamo od držaoca je da je „čuo na pumpi da su vlasnici komercijalne dvije farme zakopali preko 10 000 koka nosilja na gradskoj deponiji, prikrivajući nešto.“ </vt:lpstr>
      <vt:lpstr>PowerPoint Presentation</vt:lpstr>
      <vt:lpstr>PowerPoint Presentation</vt:lpstr>
      <vt:lpstr>Šta se dešava u tim trenucima?</vt:lpstr>
      <vt:lpstr>Manje seosko gazdinstvo, Nikšić, Kočani; </vt:lpstr>
      <vt:lpstr>Sveukupna epizootiološka situacija u martu mjesecu</vt:lpstr>
      <vt:lpstr>Kako se završilo? </vt:lpstr>
      <vt:lpstr>                 Hvala na pažnji!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Retrospektiva suzbijanja ptičjeg gripa u Crnoj Gori u 2026. godini</dc:title>
  <dc:creator>Milan Rogošić</dc:creator>
  <cp:lastModifiedBy>Milan Rogosic</cp:lastModifiedBy>
  <cp:revision>25</cp:revision>
  <dcterms:created xsi:type="dcterms:W3CDTF">2026-05-03T11:18:38Z</dcterms:created>
  <dcterms:modified xsi:type="dcterms:W3CDTF">2026-05-06T15:54:12Z</dcterms:modified>
</cp:coreProperties>
</file>